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Birthstone" panose="020B0604020202020204" charset="0"/>
      <p:regular r:id="rId17"/>
    </p:embeddedFont>
    <p:embeddedFont>
      <p:font typeface="Montserrat" panose="00000500000000000000" pitchFamily="2" charset="0"/>
      <p:regular r:id="rId18"/>
      <p:italic r:id="rId19"/>
    </p:embeddedFont>
    <p:embeddedFont>
      <p:font typeface="Montserrat Bold" panose="00000800000000000000" charset="0"/>
      <p:regular r:id="rId20"/>
    </p:embeddedFont>
    <p:embeddedFont>
      <p:font typeface="Old Standard" panose="020B0604020202020204" charset="0"/>
      <p:regular r:id="rId21"/>
    </p:embeddedFont>
    <p:embeddedFont>
      <p:font typeface="Old Standard Italics" panose="020B0604020202020204" charset="0"/>
      <p:regular r:id="rId22"/>
    </p:embeddedFont>
    <p:embeddedFont>
      <p:font typeface="Open Sans" panose="020B0606030504020204" pitchFamily="3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DDD9C3"/>
    <a:srgbClr val="F2F2F2"/>
    <a:srgbClr val="462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3" d="100"/>
          <a:sy n="43" d="100"/>
        </p:scale>
        <p:origin x="1378"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1EFE2-CB7B-45B9-B3D0-A2CE2216BDD7}" type="datetimeFigureOut">
              <a:rPr lang="nb-NO" smtClean="0"/>
              <a:t>07.03.2026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EC8AC-A0B2-4782-9B98-F31956484AA3}" type="slidenum">
              <a:rPr lang="nb-NO" smtClean="0"/>
              <a:t>‹#›</a:t>
            </a:fld>
            <a:endParaRPr lang="nb-NO"/>
          </a:p>
        </p:txBody>
      </p:sp>
    </p:spTree>
    <p:extLst>
      <p:ext uri="{BB962C8B-B14F-4D97-AF65-F5344CB8AC3E}">
        <p14:creationId xmlns:p14="http://schemas.microsoft.com/office/powerpoint/2010/main" val="1173770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18EC8AC-A0B2-4782-9B98-F31956484AA3}" type="slidenum">
              <a:rPr lang="nb-NO" smtClean="0"/>
              <a:t>1</a:t>
            </a:fld>
            <a:endParaRPr lang="nb-NO"/>
          </a:p>
        </p:txBody>
      </p:sp>
    </p:spTree>
    <p:extLst>
      <p:ext uri="{BB962C8B-B14F-4D97-AF65-F5344CB8AC3E}">
        <p14:creationId xmlns:p14="http://schemas.microsoft.com/office/powerpoint/2010/main" val="124460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59484"/>
        </a:solidFill>
        <a:effectLst/>
      </p:bgPr>
    </p:bg>
    <p:spTree>
      <p:nvGrpSpPr>
        <p:cNvPr id="1" name=""/>
        <p:cNvGrpSpPr/>
        <p:nvPr/>
      </p:nvGrpSpPr>
      <p:grpSpPr>
        <a:xfrm>
          <a:off x="0" y="0"/>
          <a:ext cx="0" cy="0"/>
          <a:chOff x="0" y="0"/>
          <a:chExt cx="0" cy="0"/>
        </a:xfrm>
      </p:grpSpPr>
      <p:grpSp>
        <p:nvGrpSpPr>
          <p:cNvPr id="2" name="Group 2"/>
          <p:cNvGrpSpPr/>
          <p:nvPr/>
        </p:nvGrpSpPr>
        <p:grpSpPr>
          <a:xfrm>
            <a:off x="6758267" y="7174181"/>
            <a:ext cx="99426" cy="97059"/>
            <a:chOff x="0" y="0"/>
            <a:chExt cx="160020" cy="156210"/>
          </a:xfrm>
        </p:grpSpPr>
        <p:sp>
          <p:nvSpPr>
            <p:cNvPr id="3" name="Freeform 3"/>
            <p:cNvSpPr/>
            <p:nvPr/>
          </p:nvSpPr>
          <p:spPr>
            <a:xfrm>
              <a:off x="48525" y="47966"/>
              <a:ext cx="59425" cy="50444"/>
            </a:xfrm>
            <a:custGeom>
              <a:avLst/>
              <a:gdLst/>
              <a:ahLst/>
              <a:cxnLst/>
              <a:rect l="l" t="t" r="r" b="b"/>
              <a:pathLst>
                <a:path w="59425" h="50444">
                  <a:moveTo>
                    <a:pt x="59425" y="18074"/>
                  </a:moveTo>
                  <a:cubicBezTo>
                    <a:pt x="32755" y="59984"/>
                    <a:pt x="7355" y="52364"/>
                    <a:pt x="2275" y="43474"/>
                  </a:cubicBezTo>
                  <a:cubicBezTo>
                    <a:pt x="-2805" y="34584"/>
                    <a:pt x="1005" y="9184"/>
                    <a:pt x="9895" y="2834"/>
                  </a:cubicBezTo>
                  <a:cubicBezTo>
                    <a:pt x="17515" y="-4786"/>
                    <a:pt x="51805" y="5374"/>
                    <a:pt x="51805" y="5374"/>
                  </a:cubicBezTo>
                </a:path>
              </a:pathLst>
            </a:custGeom>
            <a:solidFill>
              <a:srgbClr val="A59484">
                <a:alpha val="0"/>
              </a:srgbClr>
            </a:solidFill>
            <a:ln cap="sq">
              <a:noFill/>
              <a:prstDash val="solid"/>
              <a:miter/>
            </a:ln>
          </p:spPr>
          <p:txBody>
            <a:bodyPr/>
            <a:lstStyle/>
            <a:p>
              <a:endParaRPr lang="nb-NO"/>
            </a:p>
          </p:txBody>
        </p:sp>
      </p:grpSp>
      <p:grpSp>
        <p:nvGrpSpPr>
          <p:cNvPr id="4" name="Group 4"/>
          <p:cNvGrpSpPr/>
          <p:nvPr/>
        </p:nvGrpSpPr>
        <p:grpSpPr>
          <a:xfrm>
            <a:off x="6760634" y="7178916"/>
            <a:ext cx="130201" cy="114419"/>
            <a:chOff x="0" y="0"/>
            <a:chExt cx="209550" cy="184150"/>
          </a:xfrm>
        </p:grpSpPr>
        <p:sp>
          <p:nvSpPr>
            <p:cNvPr id="5" name="Freeform 5"/>
            <p:cNvSpPr/>
            <p:nvPr/>
          </p:nvSpPr>
          <p:spPr>
            <a:xfrm>
              <a:off x="50800" y="49054"/>
              <a:ext cx="106874" cy="84737"/>
            </a:xfrm>
            <a:custGeom>
              <a:avLst/>
              <a:gdLst/>
              <a:ahLst/>
              <a:cxnLst/>
              <a:rect l="l" t="t" r="r" b="b"/>
              <a:pathLst>
                <a:path w="106874" h="84737">
                  <a:moveTo>
                    <a:pt x="54610" y="4286"/>
                  </a:moveTo>
                  <a:cubicBezTo>
                    <a:pt x="100330" y="33496"/>
                    <a:pt x="107950" y="43656"/>
                    <a:pt x="106680" y="52546"/>
                  </a:cubicBezTo>
                  <a:cubicBezTo>
                    <a:pt x="106680" y="62706"/>
                    <a:pt x="93980" y="81756"/>
                    <a:pt x="83820" y="84296"/>
                  </a:cubicBezTo>
                  <a:cubicBezTo>
                    <a:pt x="73660" y="86836"/>
                    <a:pt x="53340" y="77946"/>
                    <a:pt x="46990" y="69056"/>
                  </a:cubicBezTo>
                  <a:cubicBezTo>
                    <a:pt x="41910" y="62706"/>
                    <a:pt x="40640" y="47466"/>
                    <a:pt x="45720" y="39846"/>
                  </a:cubicBezTo>
                  <a:cubicBezTo>
                    <a:pt x="50800" y="30956"/>
                    <a:pt x="69850" y="19526"/>
                    <a:pt x="80010" y="20796"/>
                  </a:cubicBezTo>
                  <a:cubicBezTo>
                    <a:pt x="90170" y="22066"/>
                    <a:pt x="105410" y="38576"/>
                    <a:pt x="106680" y="48736"/>
                  </a:cubicBezTo>
                  <a:cubicBezTo>
                    <a:pt x="107950" y="57626"/>
                    <a:pt x="102870" y="71596"/>
                    <a:pt x="95250" y="77946"/>
                  </a:cubicBezTo>
                  <a:cubicBezTo>
                    <a:pt x="88900" y="83026"/>
                    <a:pt x="77470" y="85566"/>
                    <a:pt x="66040" y="84296"/>
                  </a:cubicBezTo>
                  <a:cubicBezTo>
                    <a:pt x="49530" y="81756"/>
                    <a:pt x="19050" y="61436"/>
                    <a:pt x="8890" y="50006"/>
                  </a:cubicBezTo>
                  <a:cubicBezTo>
                    <a:pt x="2540" y="43656"/>
                    <a:pt x="0" y="36036"/>
                    <a:pt x="0" y="29686"/>
                  </a:cubicBezTo>
                  <a:cubicBezTo>
                    <a:pt x="0" y="20796"/>
                    <a:pt x="3810" y="6826"/>
                    <a:pt x="11430" y="1746"/>
                  </a:cubicBezTo>
                  <a:cubicBezTo>
                    <a:pt x="21590" y="-3334"/>
                    <a:pt x="54610" y="4286"/>
                    <a:pt x="54610" y="4286"/>
                  </a:cubicBezTo>
                </a:path>
              </a:pathLst>
            </a:custGeom>
            <a:solidFill>
              <a:srgbClr val="A59484">
                <a:alpha val="0"/>
              </a:srgbClr>
            </a:solidFill>
            <a:ln cap="sq">
              <a:noFill/>
              <a:prstDash val="solid"/>
              <a:miter/>
            </a:ln>
          </p:spPr>
          <p:txBody>
            <a:bodyPr/>
            <a:lstStyle/>
            <a:p>
              <a:endParaRPr lang="nb-NO"/>
            </a:p>
          </p:txBody>
        </p:sp>
      </p:grpSp>
      <p:grpSp>
        <p:nvGrpSpPr>
          <p:cNvPr id="6" name="Group 6"/>
          <p:cNvGrpSpPr/>
          <p:nvPr/>
        </p:nvGrpSpPr>
        <p:grpSpPr>
          <a:xfrm>
            <a:off x="6774049" y="7189963"/>
            <a:ext cx="99426" cy="97059"/>
            <a:chOff x="0" y="0"/>
            <a:chExt cx="160020" cy="156210"/>
          </a:xfrm>
        </p:grpSpPr>
        <p:sp>
          <p:nvSpPr>
            <p:cNvPr id="7" name="Freeform 7"/>
            <p:cNvSpPr/>
            <p:nvPr/>
          </p:nvSpPr>
          <p:spPr>
            <a:xfrm>
              <a:off x="48755" y="48513"/>
              <a:ext cx="59195" cy="50816"/>
            </a:xfrm>
            <a:custGeom>
              <a:avLst/>
              <a:gdLst/>
              <a:ahLst/>
              <a:cxnLst/>
              <a:rect l="l" t="t" r="r" b="b"/>
              <a:pathLst>
                <a:path w="59195" h="50816">
                  <a:moveTo>
                    <a:pt x="59195" y="17527"/>
                  </a:moveTo>
                  <a:cubicBezTo>
                    <a:pt x="32525" y="60707"/>
                    <a:pt x="7125" y="53087"/>
                    <a:pt x="2045" y="42927"/>
                  </a:cubicBezTo>
                  <a:cubicBezTo>
                    <a:pt x="-3035" y="34037"/>
                    <a:pt x="2045" y="8637"/>
                    <a:pt x="9665" y="2287"/>
                  </a:cubicBezTo>
                  <a:cubicBezTo>
                    <a:pt x="18555" y="-4063"/>
                    <a:pt x="51575" y="4827"/>
                    <a:pt x="51575" y="4827"/>
                  </a:cubicBezTo>
                </a:path>
              </a:pathLst>
            </a:custGeom>
            <a:solidFill>
              <a:srgbClr val="A59484">
                <a:alpha val="0"/>
              </a:srgbClr>
            </a:solidFill>
            <a:ln cap="sq">
              <a:noFill/>
              <a:prstDash val="solid"/>
              <a:miter/>
            </a:ln>
          </p:spPr>
          <p:txBody>
            <a:bodyPr/>
            <a:lstStyle/>
            <a:p>
              <a:endParaRPr lang="nb-NO"/>
            </a:p>
          </p:txBody>
        </p:sp>
      </p:grpSp>
      <p:grpSp>
        <p:nvGrpSpPr>
          <p:cNvPr id="8" name="Group 8"/>
          <p:cNvGrpSpPr/>
          <p:nvPr/>
        </p:nvGrpSpPr>
        <p:grpSpPr>
          <a:xfrm>
            <a:off x="6860849" y="7414066"/>
            <a:ext cx="919296" cy="894834"/>
            <a:chOff x="0" y="0"/>
            <a:chExt cx="1479550" cy="1440180"/>
          </a:xfrm>
        </p:grpSpPr>
        <p:sp>
          <p:nvSpPr>
            <p:cNvPr id="9" name="Freeform 9"/>
            <p:cNvSpPr/>
            <p:nvPr/>
          </p:nvSpPr>
          <p:spPr>
            <a:xfrm>
              <a:off x="41656" y="50800"/>
              <a:ext cx="1385824" cy="1342203"/>
            </a:xfrm>
            <a:custGeom>
              <a:avLst/>
              <a:gdLst/>
              <a:ahLst/>
              <a:cxnLst/>
              <a:rect l="l" t="t" r="r" b="b"/>
              <a:pathLst>
                <a:path w="1385824" h="1342203">
                  <a:moveTo>
                    <a:pt x="134874" y="27940"/>
                  </a:moveTo>
                  <a:cubicBezTo>
                    <a:pt x="136144" y="510540"/>
                    <a:pt x="113284" y="728980"/>
                    <a:pt x="89154" y="782320"/>
                  </a:cubicBezTo>
                  <a:cubicBezTo>
                    <a:pt x="81534" y="797560"/>
                    <a:pt x="75184" y="805180"/>
                    <a:pt x="66294" y="807720"/>
                  </a:cubicBezTo>
                  <a:cubicBezTo>
                    <a:pt x="56134" y="810260"/>
                    <a:pt x="38354" y="807720"/>
                    <a:pt x="29464" y="797560"/>
                  </a:cubicBezTo>
                  <a:cubicBezTo>
                    <a:pt x="14224" y="781050"/>
                    <a:pt x="12954" y="737870"/>
                    <a:pt x="9144" y="693420"/>
                  </a:cubicBezTo>
                  <a:cubicBezTo>
                    <a:pt x="2794" y="613410"/>
                    <a:pt x="-4826" y="403860"/>
                    <a:pt x="18034" y="358140"/>
                  </a:cubicBezTo>
                  <a:cubicBezTo>
                    <a:pt x="25654" y="342900"/>
                    <a:pt x="38354" y="334010"/>
                    <a:pt x="48514" y="334010"/>
                  </a:cubicBezTo>
                  <a:cubicBezTo>
                    <a:pt x="58674" y="332740"/>
                    <a:pt x="72644" y="337820"/>
                    <a:pt x="81534" y="354330"/>
                  </a:cubicBezTo>
                  <a:cubicBezTo>
                    <a:pt x="117094" y="415290"/>
                    <a:pt x="66294" y="819150"/>
                    <a:pt x="86614" y="949960"/>
                  </a:cubicBezTo>
                  <a:cubicBezTo>
                    <a:pt x="95504" y="1016000"/>
                    <a:pt x="108204" y="1052830"/>
                    <a:pt x="129794" y="1094740"/>
                  </a:cubicBezTo>
                  <a:cubicBezTo>
                    <a:pt x="151384" y="1134110"/>
                    <a:pt x="179324" y="1170940"/>
                    <a:pt x="214884" y="1198880"/>
                  </a:cubicBezTo>
                  <a:cubicBezTo>
                    <a:pt x="254254" y="1229360"/>
                    <a:pt x="298704" y="1248410"/>
                    <a:pt x="358394" y="1263650"/>
                  </a:cubicBezTo>
                  <a:cubicBezTo>
                    <a:pt x="451104" y="1285240"/>
                    <a:pt x="590804" y="1291590"/>
                    <a:pt x="722884" y="1281430"/>
                  </a:cubicBezTo>
                  <a:cubicBezTo>
                    <a:pt x="882904" y="1270000"/>
                    <a:pt x="1134364" y="1188720"/>
                    <a:pt x="1248664" y="1178560"/>
                  </a:cubicBezTo>
                  <a:cubicBezTo>
                    <a:pt x="1304544" y="1174750"/>
                    <a:pt x="1354074" y="1167130"/>
                    <a:pt x="1373124" y="1181100"/>
                  </a:cubicBezTo>
                  <a:cubicBezTo>
                    <a:pt x="1383284" y="1189990"/>
                    <a:pt x="1387094" y="1209040"/>
                    <a:pt x="1383284" y="1219200"/>
                  </a:cubicBezTo>
                  <a:cubicBezTo>
                    <a:pt x="1379474" y="1228090"/>
                    <a:pt x="1360424" y="1239520"/>
                    <a:pt x="1350264" y="1238250"/>
                  </a:cubicBezTo>
                  <a:cubicBezTo>
                    <a:pt x="1341374" y="1238250"/>
                    <a:pt x="1328674" y="1230630"/>
                    <a:pt x="1326134" y="1221740"/>
                  </a:cubicBezTo>
                  <a:cubicBezTo>
                    <a:pt x="1321054" y="1212850"/>
                    <a:pt x="1324864" y="1191260"/>
                    <a:pt x="1332484" y="1183640"/>
                  </a:cubicBezTo>
                  <a:cubicBezTo>
                    <a:pt x="1338834" y="1176020"/>
                    <a:pt x="1361694" y="1174750"/>
                    <a:pt x="1370584" y="1179830"/>
                  </a:cubicBezTo>
                  <a:cubicBezTo>
                    <a:pt x="1378204" y="1183640"/>
                    <a:pt x="1385824" y="1196340"/>
                    <a:pt x="1385824" y="1205230"/>
                  </a:cubicBezTo>
                  <a:cubicBezTo>
                    <a:pt x="1385824" y="1215390"/>
                    <a:pt x="1378204" y="1229360"/>
                    <a:pt x="1364234" y="1236980"/>
                  </a:cubicBezTo>
                  <a:cubicBezTo>
                    <a:pt x="1328674" y="1258570"/>
                    <a:pt x="1218184" y="1245870"/>
                    <a:pt x="1129284" y="1258570"/>
                  </a:cubicBezTo>
                  <a:cubicBezTo>
                    <a:pt x="1011174" y="1275080"/>
                    <a:pt x="857504" y="1327150"/>
                    <a:pt x="722884" y="1337310"/>
                  </a:cubicBezTo>
                  <a:cubicBezTo>
                    <a:pt x="594614" y="1347470"/>
                    <a:pt x="430784" y="1341120"/>
                    <a:pt x="341884" y="1324610"/>
                  </a:cubicBezTo>
                  <a:cubicBezTo>
                    <a:pt x="293624" y="1315720"/>
                    <a:pt x="265684" y="1303020"/>
                    <a:pt x="231394" y="1286510"/>
                  </a:cubicBezTo>
                  <a:cubicBezTo>
                    <a:pt x="198374" y="1270000"/>
                    <a:pt x="169164" y="1252220"/>
                    <a:pt x="141224" y="1223010"/>
                  </a:cubicBezTo>
                  <a:cubicBezTo>
                    <a:pt x="106934" y="1186180"/>
                    <a:pt x="66294" y="1123950"/>
                    <a:pt x="45974" y="1073150"/>
                  </a:cubicBezTo>
                  <a:cubicBezTo>
                    <a:pt x="26924" y="1024890"/>
                    <a:pt x="21844" y="991870"/>
                    <a:pt x="15494" y="927100"/>
                  </a:cubicBezTo>
                  <a:cubicBezTo>
                    <a:pt x="2794" y="801370"/>
                    <a:pt x="-12446" y="436880"/>
                    <a:pt x="16764" y="365760"/>
                  </a:cubicBezTo>
                  <a:cubicBezTo>
                    <a:pt x="24384" y="345440"/>
                    <a:pt x="37084" y="334010"/>
                    <a:pt x="48514" y="334010"/>
                  </a:cubicBezTo>
                  <a:cubicBezTo>
                    <a:pt x="59944" y="332740"/>
                    <a:pt x="75184" y="342900"/>
                    <a:pt x="84074" y="361950"/>
                  </a:cubicBezTo>
                  <a:cubicBezTo>
                    <a:pt x="112014" y="417830"/>
                    <a:pt x="115824" y="730250"/>
                    <a:pt x="87884" y="784860"/>
                  </a:cubicBezTo>
                  <a:cubicBezTo>
                    <a:pt x="77724" y="801370"/>
                    <a:pt x="61214" y="810260"/>
                    <a:pt x="49784" y="808990"/>
                  </a:cubicBezTo>
                  <a:cubicBezTo>
                    <a:pt x="38354" y="807720"/>
                    <a:pt x="25654" y="793750"/>
                    <a:pt x="20574" y="774700"/>
                  </a:cubicBezTo>
                  <a:cubicBezTo>
                    <a:pt x="9144" y="728980"/>
                    <a:pt x="61214" y="607060"/>
                    <a:pt x="71374" y="504190"/>
                  </a:cubicBezTo>
                  <a:cubicBezTo>
                    <a:pt x="82804" y="368300"/>
                    <a:pt x="43434" y="90170"/>
                    <a:pt x="70104" y="29210"/>
                  </a:cubicBezTo>
                  <a:cubicBezTo>
                    <a:pt x="78994" y="11430"/>
                    <a:pt x="91694" y="1270"/>
                    <a:pt x="101854" y="0"/>
                  </a:cubicBezTo>
                  <a:cubicBezTo>
                    <a:pt x="112014" y="0"/>
                    <a:pt x="134874" y="27940"/>
                    <a:pt x="134874" y="27940"/>
                  </a:cubicBezTo>
                </a:path>
              </a:pathLst>
            </a:custGeom>
            <a:solidFill>
              <a:srgbClr val="A59484">
                <a:alpha val="0"/>
              </a:srgbClr>
            </a:solidFill>
            <a:ln cap="sq">
              <a:noFill/>
              <a:prstDash val="solid"/>
              <a:miter/>
            </a:ln>
          </p:spPr>
          <p:txBody>
            <a:bodyPr/>
            <a:lstStyle/>
            <a:p>
              <a:endParaRPr lang="nb-NO"/>
            </a:p>
          </p:txBody>
        </p:sp>
      </p:grpSp>
      <p:grpSp>
        <p:nvGrpSpPr>
          <p:cNvPr id="10" name="Group 10"/>
          <p:cNvGrpSpPr/>
          <p:nvPr/>
        </p:nvGrpSpPr>
        <p:grpSpPr>
          <a:xfrm>
            <a:off x="6779573" y="8745271"/>
            <a:ext cx="99426" cy="97059"/>
            <a:chOff x="0" y="0"/>
            <a:chExt cx="160020" cy="156210"/>
          </a:xfrm>
        </p:grpSpPr>
        <p:sp>
          <p:nvSpPr>
            <p:cNvPr id="11" name="Freeform 11"/>
            <p:cNvSpPr/>
            <p:nvPr/>
          </p:nvSpPr>
          <p:spPr>
            <a:xfrm>
              <a:off x="48525" y="48513"/>
              <a:ext cx="59425" cy="49897"/>
            </a:xfrm>
            <a:custGeom>
              <a:avLst/>
              <a:gdLst/>
              <a:ahLst/>
              <a:cxnLst/>
              <a:rect l="l" t="t" r="r" b="b"/>
              <a:pathLst>
                <a:path w="59425" h="49897">
                  <a:moveTo>
                    <a:pt x="59425" y="17527"/>
                  </a:moveTo>
                  <a:cubicBezTo>
                    <a:pt x="32755" y="59437"/>
                    <a:pt x="7355" y="51817"/>
                    <a:pt x="2275" y="42927"/>
                  </a:cubicBezTo>
                  <a:cubicBezTo>
                    <a:pt x="-2805" y="34037"/>
                    <a:pt x="1005" y="8637"/>
                    <a:pt x="9895" y="2287"/>
                  </a:cubicBezTo>
                  <a:cubicBezTo>
                    <a:pt x="17515" y="-4063"/>
                    <a:pt x="51805" y="4827"/>
                    <a:pt x="51805" y="4827"/>
                  </a:cubicBezTo>
                </a:path>
              </a:pathLst>
            </a:custGeom>
            <a:solidFill>
              <a:srgbClr val="A59484">
                <a:alpha val="0"/>
              </a:srgbClr>
            </a:solidFill>
            <a:ln cap="sq">
              <a:noFill/>
              <a:prstDash val="solid"/>
              <a:miter/>
            </a:ln>
          </p:spPr>
          <p:txBody>
            <a:bodyPr/>
            <a:lstStyle/>
            <a:p>
              <a:endParaRPr lang="nb-NO"/>
            </a:p>
          </p:txBody>
        </p:sp>
      </p:grpSp>
      <p:grpSp>
        <p:nvGrpSpPr>
          <p:cNvPr id="12" name="Group 12"/>
          <p:cNvGrpSpPr/>
          <p:nvPr/>
        </p:nvGrpSpPr>
        <p:grpSpPr>
          <a:xfrm>
            <a:off x="6896359" y="8798140"/>
            <a:ext cx="99426" cy="97059"/>
            <a:chOff x="0" y="0"/>
            <a:chExt cx="160020" cy="156210"/>
          </a:xfrm>
        </p:grpSpPr>
        <p:sp>
          <p:nvSpPr>
            <p:cNvPr id="13" name="Freeform 13"/>
            <p:cNvSpPr/>
            <p:nvPr/>
          </p:nvSpPr>
          <p:spPr>
            <a:xfrm>
              <a:off x="48755" y="48513"/>
              <a:ext cx="60465" cy="51085"/>
            </a:xfrm>
            <a:custGeom>
              <a:avLst/>
              <a:gdLst/>
              <a:ahLst/>
              <a:cxnLst/>
              <a:rect l="l" t="t" r="r" b="b"/>
              <a:pathLst>
                <a:path w="60465" h="51085">
                  <a:moveTo>
                    <a:pt x="60465" y="17527"/>
                  </a:moveTo>
                  <a:cubicBezTo>
                    <a:pt x="32525" y="60707"/>
                    <a:pt x="8395" y="53087"/>
                    <a:pt x="2045" y="44197"/>
                  </a:cubicBezTo>
                  <a:cubicBezTo>
                    <a:pt x="-3035" y="35307"/>
                    <a:pt x="2045" y="8637"/>
                    <a:pt x="9665" y="2287"/>
                  </a:cubicBezTo>
                  <a:cubicBezTo>
                    <a:pt x="18555" y="-4063"/>
                    <a:pt x="51575" y="4827"/>
                    <a:pt x="51575" y="4827"/>
                  </a:cubicBezTo>
                </a:path>
              </a:pathLst>
            </a:custGeom>
            <a:solidFill>
              <a:srgbClr val="A59484">
                <a:alpha val="0"/>
              </a:srgbClr>
            </a:solidFill>
            <a:ln cap="sq">
              <a:noFill/>
              <a:prstDash val="solid"/>
              <a:miter/>
            </a:ln>
          </p:spPr>
          <p:txBody>
            <a:bodyPr/>
            <a:lstStyle/>
            <a:p>
              <a:endParaRPr lang="nb-NO"/>
            </a:p>
          </p:txBody>
        </p:sp>
      </p:grpSp>
      <p:grpSp>
        <p:nvGrpSpPr>
          <p:cNvPr id="14" name="Group 14"/>
          <p:cNvGrpSpPr/>
          <p:nvPr/>
        </p:nvGrpSpPr>
        <p:grpSpPr>
          <a:xfrm>
            <a:off x="6755111" y="7180494"/>
            <a:ext cx="124677" cy="145194"/>
            <a:chOff x="0" y="0"/>
            <a:chExt cx="200660" cy="233680"/>
          </a:xfrm>
        </p:grpSpPr>
        <p:sp>
          <p:nvSpPr>
            <p:cNvPr id="15" name="Freeform 15"/>
            <p:cNvSpPr/>
            <p:nvPr/>
          </p:nvSpPr>
          <p:spPr>
            <a:xfrm>
              <a:off x="50416" y="50552"/>
              <a:ext cx="99047" cy="132328"/>
            </a:xfrm>
            <a:custGeom>
              <a:avLst/>
              <a:gdLst/>
              <a:ahLst/>
              <a:cxnLst/>
              <a:rect l="l" t="t" r="r" b="b"/>
              <a:pathLst>
                <a:path w="99047" h="132328">
                  <a:moveTo>
                    <a:pt x="60074" y="15488"/>
                  </a:moveTo>
                  <a:cubicBezTo>
                    <a:pt x="98174" y="115818"/>
                    <a:pt x="89284" y="124708"/>
                    <a:pt x="81664" y="128518"/>
                  </a:cubicBezTo>
                  <a:cubicBezTo>
                    <a:pt x="74044" y="133598"/>
                    <a:pt x="58804" y="133598"/>
                    <a:pt x="51184" y="128518"/>
                  </a:cubicBezTo>
                  <a:cubicBezTo>
                    <a:pt x="42294" y="123438"/>
                    <a:pt x="33404" y="103118"/>
                    <a:pt x="34674" y="92958"/>
                  </a:cubicBezTo>
                  <a:cubicBezTo>
                    <a:pt x="35944" y="84068"/>
                    <a:pt x="46104" y="72638"/>
                    <a:pt x="54994" y="70098"/>
                  </a:cubicBezTo>
                  <a:cubicBezTo>
                    <a:pt x="65154" y="67558"/>
                    <a:pt x="85474" y="72638"/>
                    <a:pt x="93094" y="81528"/>
                  </a:cubicBezTo>
                  <a:cubicBezTo>
                    <a:pt x="99444" y="87878"/>
                    <a:pt x="100714" y="103118"/>
                    <a:pt x="96904" y="110738"/>
                  </a:cubicBezTo>
                  <a:cubicBezTo>
                    <a:pt x="94364" y="119628"/>
                    <a:pt x="84204" y="129788"/>
                    <a:pt x="75314" y="131058"/>
                  </a:cubicBezTo>
                  <a:cubicBezTo>
                    <a:pt x="65154" y="133598"/>
                    <a:pt x="48644" y="127248"/>
                    <a:pt x="38484" y="117088"/>
                  </a:cubicBezTo>
                  <a:cubicBezTo>
                    <a:pt x="21974" y="100578"/>
                    <a:pt x="-3426" y="45968"/>
                    <a:pt x="384" y="25648"/>
                  </a:cubicBezTo>
                  <a:cubicBezTo>
                    <a:pt x="2924" y="12948"/>
                    <a:pt x="16894" y="1518"/>
                    <a:pt x="27054" y="248"/>
                  </a:cubicBezTo>
                  <a:cubicBezTo>
                    <a:pt x="37214" y="-2292"/>
                    <a:pt x="60074" y="15488"/>
                    <a:pt x="60074" y="15488"/>
                  </a:cubicBezTo>
                </a:path>
              </a:pathLst>
            </a:custGeom>
            <a:solidFill>
              <a:srgbClr val="A59484">
                <a:alpha val="0"/>
              </a:srgbClr>
            </a:solidFill>
            <a:ln cap="sq">
              <a:noFill/>
              <a:prstDash val="solid"/>
              <a:miter/>
            </a:ln>
          </p:spPr>
          <p:txBody>
            <a:bodyPr/>
            <a:lstStyle/>
            <a:p>
              <a:endParaRPr lang="nb-NO"/>
            </a:p>
          </p:txBody>
        </p:sp>
      </p:grpSp>
      <p:grpSp>
        <p:nvGrpSpPr>
          <p:cNvPr id="16" name="Group 16"/>
          <p:cNvGrpSpPr/>
          <p:nvPr/>
        </p:nvGrpSpPr>
        <p:grpSpPr>
          <a:xfrm>
            <a:off x="6737751" y="7173392"/>
            <a:ext cx="136514" cy="119153"/>
            <a:chOff x="0" y="0"/>
            <a:chExt cx="219710" cy="191770"/>
          </a:xfrm>
        </p:grpSpPr>
        <p:sp>
          <p:nvSpPr>
            <p:cNvPr id="17" name="Freeform 17"/>
            <p:cNvSpPr/>
            <p:nvPr/>
          </p:nvSpPr>
          <p:spPr>
            <a:xfrm>
              <a:off x="49118" y="50195"/>
              <a:ext cx="119792" cy="94440"/>
            </a:xfrm>
            <a:custGeom>
              <a:avLst/>
              <a:gdLst/>
              <a:ahLst/>
              <a:cxnLst/>
              <a:rect l="l" t="t" r="r" b="b"/>
              <a:pathLst>
                <a:path w="119792" h="94440">
                  <a:moveTo>
                    <a:pt x="102012" y="23465"/>
                  </a:moveTo>
                  <a:cubicBezTo>
                    <a:pt x="117252" y="67915"/>
                    <a:pt x="103282" y="81885"/>
                    <a:pt x="95662" y="83155"/>
                  </a:cubicBezTo>
                  <a:cubicBezTo>
                    <a:pt x="88042" y="84425"/>
                    <a:pt x="74072" y="76805"/>
                    <a:pt x="70262" y="69185"/>
                  </a:cubicBezTo>
                  <a:cubicBezTo>
                    <a:pt x="66452" y="62835"/>
                    <a:pt x="70262" y="43785"/>
                    <a:pt x="71532" y="43785"/>
                  </a:cubicBezTo>
                  <a:cubicBezTo>
                    <a:pt x="74072" y="43785"/>
                    <a:pt x="82962" y="66645"/>
                    <a:pt x="79152" y="69185"/>
                  </a:cubicBezTo>
                  <a:cubicBezTo>
                    <a:pt x="74072" y="74265"/>
                    <a:pt x="9302" y="42515"/>
                    <a:pt x="10572" y="37435"/>
                  </a:cubicBezTo>
                  <a:cubicBezTo>
                    <a:pt x="11842" y="32355"/>
                    <a:pt x="67722" y="28545"/>
                    <a:pt x="71532" y="34895"/>
                  </a:cubicBezTo>
                  <a:cubicBezTo>
                    <a:pt x="74072" y="38705"/>
                    <a:pt x="68992" y="51405"/>
                    <a:pt x="66452" y="51405"/>
                  </a:cubicBezTo>
                  <a:cubicBezTo>
                    <a:pt x="61372" y="51405"/>
                    <a:pt x="44862" y="29815"/>
                    <a:pt x="44862" y="20925"/>
                  </a:cubicBezTo>
                  <a:cubicBezTo>
                    <a:pt x="46132" y="14575"/>
                    <a:pt x="53752" y="5685"/>
                    <a:pt x="60102" y="3145"/>
                  </a:cubicBezTo>
                  <a:cubicBezTo>
                    <a:pt x="67722" y="605"/>
                    <a:pt x="79152" y="1875"/>
                    <a:pt x="84232" y="5685"/>
                  </a:cubicBezTo>
                  <a:cubicBezTo>
                    <a:pt x="90582" y="9495"/>
                    <a:pt x="95662" y="19655"/>
                    <a:pt x="95662" y="26005"/>
                  </a:cubicBezTo>
                  <a:cubicBezTo>
                    <a:pt x="95662" y="33625"/>
                    <a:pt x="90582" y="43785"/>
                    <a:pt x="84232" y="47595"/>
                  </a:cubicBezTo>
                  <a:cubicBezTo>
                    <a:pt x="79152" y="51405"/>
                    <a:pt x="67722" y="52675"/>
                    <a:pt x="61372" y="50135"/>
                  </a:cubicBezTo>
                  <a:cubicBezTo>
                    <a:pt x="55022" y="47595"/>
                    <a:pt x="47402" y="38705"/>
                    <a:pt x="46132" y="32355"/>
                  </a:cubicBezTo>
                  <a:cubicBezTo>
                    <a:pt x="43592" y="24735"/>
                    <a:pt x="47402" y="14575"/>
                    <a:pt x="51212" y="9495"/>
                  </a:cubicBezTo>
                  <a:cubicBezTo>
                    <a:pt x="56292" y="4415"/>
                    <a:pt x="66452" y="-665"/>
                    <a:pt x="74072" y="605"/>
                  </a:cubicBezTo>
                  <a:cubicBezTo>
                    <a:pt x="88042" y="5685"/>
                    <a:pt x="119792" y="46325"/>
                    <a:pt x="119792" y="62835"/>
                  </a:cubicBezTo>
                  <a:cubicBezTo>
                    <a:pt x="119792" y="72995"/>
                    <a:pt x="108362" y="85695"/>
                    <a:pt x="98202" y="89505"/>
                  </a:cubicBezTo>
                  <a:cubicBezTo>
                    <a:pt x="86772" y="95855"/>
                    <a:pt x="70262" y="95855"/>
                    <a:pt x="56292" y="90775"/>
                  </a:cubicBezTo>
                  <a:cubicBezTo>
                    <a:pt x="37242" y="83155"/>
                    <a:pt x="6762" y="59025"/>
                    <a:pt x="1682" y="41245"/>
                  </a:cubicBezTo>
                  <a:cubicBezTo>
                    <a:pt x="-2128" y="28545"/>
                    <a:pt x="412" y="9495"/>
                    <a:pt x="10572" y="3145"/>
                  </a:cubicBezTo>
                  <a:cubicBezTo>
                    <a:pt x="24542" y="-7015"/>
                    <a:pt x="86772" y="9495"/>
                    <a:pt x="103282" y="23465"/>
                  </a:cubicBezTo>
                  <a:cubicBezTo>
                    <a:pt x="113442" y="32355"/>
                    <a:pt x="119792" y="48865"/>
                    <a:pt x="118522" y="59025"/>
                  </a:cubicBezTo>
                  <a:cubicBezTo>
                    <a:pt x="117252" y="67915"/>
                    <a:pt x="104552" y="81885"/>
                    <a:pt x="95662" y="83155"/>
                  </a:cubicBezTo>
                  <a:cubicBezTo>
                    <a:pt x="86772" y="84425"/>
                    <a:pt x="74072" y="74265"/>
                    <a:pt x="66452" y="66645"/>
                  </a:cubicBezTo>
                  <a:cubicBezTo>
                    <a:pt x="58832" y="59025"/>
                    <a:pt x="51212" y="43785"/>
                    <a:pt x="53752" y="34895"/>
                  </a:cubicBezTo>
                  <a:cubicBezTo>
                    <a:pt x="55022" y="24735"/>
                    <a:pt x="67722" y="10765"/>
                    <a:pt x="76612" y="9495"/>
                  </a:cubicBezTo>
                  <a:cubicBezTo>
                    <a:pt x="84232" y="8225"/>
                    <a:pt x="102012" y="23465"/>
                    <a:pt x="102012" y="23465"/>
                  </a:cubicBezTo>
                </a:path>
              </a:pathLst>
            </a:custGeom>
            <a:solidFill>
              <a:srgbClr val="A59484"/>
            </a:solidFill>
            <a:ln cap="sq">
              <a:noFill/>
              <a:prstDash val="solid"/>
              <a:miter/>
            </a:ln>
          </p:spPr>
          <p:txBody>
            <a:bodyPr/>
            <a:lstStyle/>
            <a:p>
              <a:endParaRPr lang="nb-NO"/>
            </a:p>
          </p:txBody>
        </p:sp>
      </p:grpSp>
      <p:grpSp>
        <p:nvGrpSpPr>
          <p:cNvPr id="18" name="Group 18"/>
          <p:cNvGrpSpPr/>
          <p:nvPr/>
        </p:nvGrpSpPr>
        <p:grpSpPr>
          <a:xfrm>
            <a:off x="8558194" y="7801512"/>
            <a:ext cx="78120" cy="76542"/>
            <a:chOff x="0" y="0"/>
            <a:chExt cx="125730" cy="123190"/>
          </a:xfrm>
        </p:grpSpPr>
        <p:sp>
          <p:nvSpPr>
            <p:cNvPr id="19" name="Freeform 19"/>
            <p:cNvSpPr/>
            <p:nvPr/>
          </p:nvSpPr>
          <p:spPr>
            <a:xfrm>
              <a:off x="49748" y="49927"/>
              <a:ext cx="23912" cy="20208"/>
            </a:xfrm>
            <a:custGeom>
              <a:avLst/>
              <a:gdLst/>
              <a:ahLst/>
              <a:cxnLst/>
              <a:rect l="l" t="t" r="r" b="b"/>
              <a:pathLst>
                <a:path w="23912" h="20208">
                  <a:moveTo>
                    <a:pt x="23912" y="7223"/>
                  </a:moveTo>
                  <a:cubicBezTo>
                    <a:pt x="13752" y="23733"/>
                    <a:pt x="3592" y="21193"/>
                    <a:pt x="1052" y="17383"/>
                  </a:cubicBezTo>
                  <a:cubicBezTo>
                    <a:pt x="-1488" y="13573"/>
                    <a:pt x="1052" y="3413"/>
                    <a:pt x="3592" y="873"/>
                  </a:cubicBezTo>
                  <a:cubicBezTo>
                    <a:pt x="7402" y="-1667"/>
                    <a:pt x="21372" y="2143"/>
                    <a:pt x="21372" y="2143"/>
                  </a:cubicBezTo>
                </a:path>
              </a:pathLst>
            </a:custGeom>
            <a:solidFill>
              <a:srgbClr val="A59484"/>
            </a:solidFill>
            <a:ln cap="sq">
              <a:noFill/>
              <a:prstDash val="solid"/>
              <a:miter/>
            </a:ln>
          </p:spPr>
          <p:txBody>
            <a:bodyPr/>
            <a:lstStyle/>
            <a:p>
              <a:endParaRPr lang="nb-NO"/>
            </a:p>
          </p:txBody>
        </p:sp>
      </p:grpSp>
      <p:grpSp>
        <p:nvGrpSpPr>
          <p:cNvPr id="20" name="Group 20"/>
          <p:cNvGrpSpPr/>
          <p:nvPr/>
        </p:nvGrpSpPr>
        <p:grpSpPr>
          <a:xfrm>
            <a:off x="8545569" y="7655530"/>
            <a:ext cx="105739" cy="240674"/>
            <a:chOff x="0" y="0"/>
            <a:chExt cx="170180" cy="387350"/>
          </a:xfrm>
        </p:grpSpPr>
        <p:sp>
          <p:nvSpPr>
            <p:cNvPr id="21" name="Freeform 21"/>
            <p:cNvSpPr/>
            <p:nvPr/>
          </p:nvSpPr>
          <p:spPr>
            <a:xfrm>
              <a:off x="47537" y="50476"/>
              <a:ext cx="73805" cy="285777"/>
            </a:xfrm>
            <a:custGeom>
              <a:avLst/>
              <a:gdLst/>
              <a:ahLst/>
              <a:cxnLst/>
              <a:rect l="l" t="t" r="r" b="b"/>
              <a:pathLst>
                <a:path w="73805" h="285777">
                  <a:moveTo>
                    <a:pt x="27393" y="10484"/>
                  </a:moveTo>
                  <a:cubicBezTo>
                    <a:pt x="40093" y="146374"/>
                    <a:pt x="65493" y="189554"/>
                    <a:pt x="70573" y="221304"/>
                  </a:cubicBezTo>
                  <a:cubicBezTo>
                    <a:pt x="73113" y="244164"/>
                    <a:pt x="76923" y="273374"/>
                    <a:pt x="69303" y="280994"/>
                  </a:cubicBezTo>
                  <a:cubicBezTo>
                    <a:pt x="64223" y="284804"/>
                    <a:pt x="52793" y="286074"/>
                    <a:pt x="46443" y="280994"/>
                  </a:cubicBezTo>
                  <a:cubicBezTo>
                    <a:pt x="24853" y="260674"/>
                    <a:pt x="12153" y="44774"/>
                    <a:pt x="22313" y="13024"/>
                  </a:cubicBezTo>
                  <a:cubicBezTo>
                    <a:pt x="24853" y="5404"/>
                    <a:pt x="28663" y="1594"/>
                    <a:pt x="32473" y="324"/>
                  </a:cubicBezTo>
                  <a:cubicBezTo>
                    <a:pt x="36283" y="-946"/>
                    <a:pt x="41363" y="1594"/>
                    <a:pt x="45173" y="6674"/>
                  </a:cubicBezTo>
                  <a:cubicBezTo>
                    <a:pt x="55333" y="18104"/>
                    <a:pt x="73113" y="72714"/>
                    <a:pt x="65493" y="84144"/>
                  </a:cubicBezTo>
                  <a:cubicBezTo>
                    <a:pt x="62953" y="91764"/>
                    <a:pt x="45173" y="94304"/>
                    <a:pt x="42633" y="91764"/>
                  </a:cubicBezTo>
                  <a:cubicBezTo>
                    <a:pt x="40093" y="89224"/>
                    <a:pt x="46443" y="73984"/>
                    <a:pt x="51523" y="72714"/>
                  </a:cubicBezTo>
                  <a:cubicBezTo>
                    <a:pt x="55333" y="71444"/>
                    <a:pt x="66763" y="80334"/>
                    <a:pt x="65493" y="82874"/>
                  </a:cubicBezTo>
                  <a:cubicBezTo>
                    <a:pt x="65493" y="86684"/>
                    <a:pt x="50253" y="95574"/>
                    <a:pt x="43903" y="93034"/>
                  </a:cubicBezTo>
                  <a:cubicBezTo>
                    <a:pt x="32473" y="86684"/>
                    <a:pt x="18503" y="26994"/>
                    <a:pt x="22313" y="13024"/>
                  </a:cubicBezTo>
                  <a:cubicBezTo>
                    <a:pt x="23583" y="6674"/>
                    <a:pt x="28663" y="324"/>
                    <a:pt x="32473" y="324"/>
                  </a:cubicBezTo>
                  <a:cubicBezTo>
                    <a:pt x="37553" y="324"/>
                    <a:pt x="42633" y="2864"/>
                    <a:pt x="46443" y="9214"/>
                  </a:cubicBezTo>
                  <a:cubicBezTo>
                    <a:pt x="60413" y="33344"/>
                    <a:pt x="45173" y="170504"/>
                    <a:pt x="54063" y="213684"/>
                  </a:cubicBezTo>
                  <a:cubicBezTo>
                    <a:pt x="57873" y="234004"/>
                    <a:pt x="69303" y="245434"/>
                    <a:pt x="70573" y="258134"/>
                  </a:cubicBezTo>
                  <a:cubicBezTo>
                    <a:pt x="71843" y="268294"/>
                    <a:pt x="70573" y="282264"/>
                    <a:pt x="65493" y="284804"/>
                  </a:cubicBezTo>
                  <a:cubicBezTo>
                    <a:pt x="60413" y="287344"/>
                    <a:pt x="50253" y="284804"/>
                    <a:pt x="45173" y="278454"/>
                  </a:cubicBezTo>
                  <a:cubicBezTo>
                    <a:pt x="36283" y="264484"/>
                    <a:pt x="45173" y="214954"/>
                    <a:pt x="38823" y="187014"/>
                  </a:cubicBezTo>
                  <a:cubicBezTo>
                    <a:pt x="32473" y="161614"/>
                    <a:pt x="13423" y="141294"/>
                    <a:pt x="7073" y="114624"/>
                  </a:cubicBezTo>
                  <a:cubicBezTo>
                    <a:pt x="723" y="84144"/>
                    <a:pt x="-3087" y="26994"/>
                    <a:pt x="3263" y="10484"/>
                  </a:cubicBezTo>
                  <a:cubicBezTo>
                    <a:pt x="5803" y="5404"/>
                    <a:pt x="9613" y="1594"/>
                    <a:pt x="13423" y="1594"/>
                  </a:cubicBezTo>
                  <a:cubicBezTo>
                    <a:pt x="18503" y="1594"/>
                    <a:pt x="27393" y="10484"/>
                    <a:pt x="27393" y="10484"/>
                  </a:cubicBezTo>
                </a:path>
              </a:pathLst>
            </a:custGeom>
            <a:solidFill>
              <a:srgbClr val="A59484"/>
            </a:solidFill>
            <a:ln cap="sq">
              <a:noFill/>
              <a:prstDash val="solid"/>
              <a:miter/>
            </a:ln>
          </p:spPr>
          <p:txBody>
            <a:bodyPr/>
            <a:lstStyle/>
            <a:p>
              <a:endParaRPr lang="nb-NO"/>
            </a:p>
          </p:txBody>
        </p:sp>
      </p:grpSp>
      <p:grpSp>
        <p:nvGrpSpPr>
          <p:cNvPr id="22" name="Group 22"/>
          <p:cNvGrpSpPr/>
          <p:nvPr/>
        </p:nvGrpSpPr>
        <p:grpSpPr>
          <a:xfrm>
            <a:off x="7202528" y="8316792"/>
            <a:ext cx="231205" cy="178336"/>
            <a:chOff x="0" y="0"/>
            <a:chExt cx="372110" cy="287020"/>
          </a:xfrm>
        </p:grpSpPr>
        <p:sp>
          <p:nvSpPr>
            <p:cNvPr id="23" name="Freeform 23"/>
            <p:cNvSpPr/>
            <p:nvPr/>
          </p:nvSpPr>
          <p:spPr>
            <a:xfrm>
              <a:off x="50357" y="50800"/>
              <a:ext cx="271270" cy="195537"/>
            </a:xfrm>
            <a:custGeom>
              <a:avLst/>
              <a:gdLst/>
              <a:ahLst/>
              <a:cxnLst/>
              <a:rect l="l" t="t" r="r" b="b"/>
              <a:pathLst>
                <a:path w="271270" h="195537">
                  <a:moveTo>
                    <a:pt x="23303" y="0"/>
                  </a:moveTo>
                  <a:cubicBezTo>
                    <a:pt x="166813" y="181610"/>
                    <a:pt x="260793" y="151130"/>
                    <a:pt x="269683" y="163830"/>
                  </a:cubicBezTo>
                  <a:cubicBezTo>
                    <a:pt x="272223" y="168910"/>
                    <a:pt x="265873" y="182880"/>
                    <a:pt x="260793" y="184150"/>
                  </a:cubicBezTo>
                  <a:cubicBezTo>
                    <a:pt x="256983" y="185420"/>
                    <a:pt x="246823" y="177800"/>
                    <a:pt x="245553" y="173990"/>
                  </a:cubicBezTo>
                  <a:cubicBezTo>
                    <a:pt x="245553" y="168910"/>
                    <a:pt x="253173" y="160020"/>
                    <a:pt x="256983" y="158750"/>
                  </a:cubicBezTo>
                  <a:cubicBezTo>
                    <a:pt x="260793" y="158750"/>
                    <a:pt x="269683" y="162560"/>
                    <a:pt x="270953" y="166370"/>
                  </a:cubicBezTo>
                  <a:cubicBezTo>
                    <a:pt x="272223" y="171450"/>
                    <a:pt x="269683" y="179070"/>
                    <a:pt x="263333" y="184150"/>
                  </a:cubicBezTo>
                  <a:cubicBezTo>
                    <a:pt x="245553" y="195580"/>
                    <a:pt x="160463" y="203200"/>
                    <a:pt x="121093" y="182880"/>
                  </a:cubicBezTo>
                  <a:cubicBezTo>
                    <a:pt x="76643" y="160020"/>
                    <a:pt x="32193" y="69850"/>
                    <a:pt x="14413" y="38100"/>
                  </a:cubicBezTo>
                  <a:cubicBezTo>
                    <a:pt x="6793" y="22860"/>
                    <a:pt x="-2097" y="11430"/>
                    <a:pt x="443" y="5080"/>
                  </a:cubicBezTo>
                  <a:cubicBezTo>
                    <a:pt x="2983" y="0"/>
                    <a:pt x="23303" y="0"/>
                    <a:pt x="23303" y="0"/>
                  </a:cubicBezTo>
                </a:path>
              </a:pathLst>
            </a:custGeom>
            <a:solidFill>
              <a:srgbClr val="A59484"/>
            </a:solidFill>
            <a:ln cap="sq">
              <a:noFill/>
              <a:prstDash val="solid"/>
              <a:miter/>
            </a:ln>
          </p:spPr>
          <p:txBody>
            <a:bodyPr/>
            <a:lstStyle/>
            <a:p>
              <a:endParaRPr lang="nb-NO"/>
            </a:p>
          </p:txBody>
        </p:sp>
      </p:grpSp>
      <p:grpSp>
        <p:nvGrpSpPr>
          <p:cNvPr id="24" name="Group 24"/>
          <p:cNvGrpSpPr/>
          <p:nvPr/>
        </p:nvGrpSpPr>
        <p:grpSpPr>
          <a:xfrm>
            <a:off x="8301738" y="7401441"/>
            <a:ext cx="99426" cy="85222"/>
            <a:chOff x="0" y="0"/>
            <a:chExt cx="160020" cy="137160"/>
          </a:xfrm>
        </p:grpSpPr>
        <p:sp>
          <p:nvSpPr>
            <p:cNvPr id="25" name="Freeform 25"/>
            <p:cNvSpPr/>
            <p:nvPr/>
          </p:nvSpPr>
          <p:spPr>
            <a:xfrm>
              <a:off x="50800" y="51989"/>
              <a:ext cx="58549" cy="33499"/>
            </a:xfrm>
            <a:custGeom>
              <a:avLst/>
              <a:gdLst/>
              <a:ahLst/>
              <a:cxnLst/>
              <a:rect l="l" t="t" r="r" b="b"/>
              <a:pathLst>
                <a:path w="58549" h="33499">
                  <a:moveTo>
                    <a:pt x="12700" y="7701"/>
                  </a:moveTo>
                  <a:cubicBezTo>
                    <a:pt x="52070" y="81"/>
                    <a:pt x="59690" y="7701"/>
                    <a:pt x="58420" y="11511"/>
                  </a:cubicBezTo>
                  <a:cubicBezTo>
                    <a:pt x="58420" y="15321"/>
                    <a:pt x="40640" y="22941"/>
                    <a:pt x="38100" y="20401"/>
                  </a:cubicBezTo>
                  <a:cubicBezTo>
                    <a:pt x="34290" y="17861"/>
                    <a:pt x="38100" y="81"/>
                    <a:pt x="40640" y="81"/>
                  </a:cubicBezTo>
                  <a:cubicBezTo>
                    <a:pt x="43180" y="-1189"/>
                    <a:pt x="58420" y="12781"/>
                    <a:pt x="57150" y="17861"/>
                  </a:cubicBezTo>
                  <a:cubicBezTo>
                    <a:pt x="54610" y="25481"/>
                    <a:pt x="22860" y="35641"/>
                    <a:pt x="12700" y="33101"/>
                  </a:cubicBezTo>
                  <a:cubicBezTo>
                    <a:pt x="6350" y="31831"/>
                    <a:pt x="0" y="22941"/>
                    <a:pt x="0" y="19131"/>
                  </a:cubicBezTo>
                  <a:cubicBezTo>
                    <a:pt x="1270" y="15321"/>
                    <a:pt x="12700" y="7701"/>
                    <a:pt x="12700" y="7701"/>
                  </a:cubicBezTo>
                </a:path>
              </a:pathLst>
            </a:custGeom>
            <a:solidFill>
              <a:srgbClr val="A59484"/>
            </a:solidFill>
            <a:ln cap="sq">
              <a:noFill/>
              <a:prstDash val="solid"/>
              <a:miter/>
            </a:ln>
          </p:spPr>
          <p:txBody>
            <a:bodyPr/>
            <a:lstStyle/>
            <a:p>
              <a:endParaRPr lang="nb-NO"/>
            </a:p>
          </p:txBody>
        </p:sp>
      </p:grpSp>
      <p:grpSp>
        <p:nvGrpSpPr>
          <p:cNvPr id="26" name="Group 26"/>
          <p:cNvGrpSpPr/>
          <p:nvPr/>
        </p:nvGrpSpPr>
        <p:grpSpPr>
          <a:xfrm>
            <a:off x="8293058" y="7386448"/>
            <a:ext cx="114419" cy="105739"/>
            <a:chOff x="0" y="0"/>
            <a:chExt cx="184150" cy="170180"/>
          </a:xfrm>
        </p:grpSpPr>
        <p:sp>
          <p:nvSpPr>
            <p:cNvPr id="27" name="Freeform 27"/>
            <p:cNvSpPr/>
            <p:nvPr/>
          </p:nvSpPr>
          <p:spPr>
            <a:xfrm>
              <a:off x="50719" y="50404"/>
              <a:ext cx="82631" cy="67846"/>
            </a:xfrm>
            <a:custGeom>
              <a:avLst/>
              <a:gdLst/>
              <a:ahLst/>
              <a:cxnLst/>
              <a:rect l="l" t="t" r="r" b="b"/>
              <a:pathLst>
                <a:path w="82631" h="67846">
                  <a:moveTo>
                    <a:pt x="69931" y="25796"/>
                  </a:moveTo>
                  <a:cubicBezTo>
                    <a:pt x="30561" y="38496"/>
                    <a:pt x="22941" y="68976"/>
                    <a:pt x="15321" y="67706"/>
                  </a:cubicBezTo>
                  <a:cubicBezTo>
                    <a:pt x="11511" y="67706"/>
                    <a:pt x="2621" y="48656"/>
                    <a:pt x="3891" y="46116"/>
                  </a:cubicBezTo>
                  <a:cubicBezTo>
                    <a:pt x="6431" y="43576"/>
                    <a:pt x="22941" y="47386"/>
                    <a:pt x="24211" y="51196"/>
                  </a:cubicBezTo>
                  <a:cubicBezTo>
                    <a:pt x="26751" y="55006"/>
                    <a:pt x="17861" y="67706"/>
                    <a:pt x="12781" y="67706"/>
                  </a:cubicBezTo>
                  <a:cubicBezTo>
                    <a:pt x="8971" y="68976"/>
                    <a:pt x="1351" y="61356"/>
                    <a:pt x="81" y="55006"/>
                  </a:cubicBezTo>
                  <a:cubicBezTo>
                    <a:pt x="-1189" y="46116"/>
                    <a:pt x="12781" y="25796"/>
                    <a:pt x="24211" y="16906"/>
                  </a:cubicBezTo>
                  <a:cubicBezTo>
                    <a:pt x="35641" y="8016"/>
                    <a:pt x="63581" y="-2144"/>
                    <a:pt x="72471" y="396"/>
                  </a:cubicBezTo>
                  <a:cubicBezTo>
                    <a:pt x="77551" y="2936"/>
                    <a:pt x="82631" y="10556"/>
                    <a:pt x="82631" y="14366"/>
                  </a:cubicBezTo>
                  <a:cubicBezTo>
                    <a:pt x="81361" y="19446"/>
                    <a:pt x="69931" y="25796"/>
                    <a:pt x="69931" y="25796"/>
                  </a:cubicBezTo>
                </a:path>
              </a:pathLst>
            </a:custGeom>
            <a:solidFill>
              <a:srgbClr val="A59484"/>
            </a:solidFill>
            <a:ln cap="sq">
              <a:noFill/>
              <a:prstDash val="solid"/>
              <a:miter/>
            </a:ln>
          </p:spPr>
          <p:txBody>
            <a:bodyPr/>
            <a:lstStyle/>
            <a:p>
              <a:endParaRPr lang="nb-NO"/>
            </a:p>
          </p:txBody>
        </p:sp>
      </p:grpSp>
      <p:grpSp>
        <p:nvGrpSpPr>
          <p:cNvPr id="28" name="Group 28"/>
          <p:cNvGrpSpPr/>
          <p:nvPr/>
        </p:nvGrpSpPr>
        <p:grpSpPr>
          <a:xfrm>
            <a:off x="8405110" y="7240465"/>
            <a:ext cx="157819" cy="218579"/>
            <a:chOff x="0" y="0"/>
            <a:chExt cx="254000" cy="351790"/>
          </a:xfrm>
        </p:grpSpPr>
        <p:sp>
          <p:nvSpPr>
            <p:cNvPr id="29" name="Freeform 29"/>
            <p:cNvSpPr/>
            <p:nvPr/>
          </p:nvSpPr>
          <p:spPr>
            <a:xfrm>
              <a:off x="50551" y="50632"/>
              <a:ext cx="153445" cy="251396"/>
            </a:xfrm>
            <a:custGeom>
              <a:avLst/>
              <a:gdLst/>
              <a:ahLst/>
              <a:cxnLst/>
              <a:rect l="l" t="t" r="r" b="b"/>
              <a:pathLst>
                <a:path w="153445" h="251396">
                  <a:moveTo>
                    <a:pt x="23109" y="5248"/>
                  </a:moveTo>
                  <a:cubicBezTo>
                    <a:pt x="141219" y="198288"/>
                    <a:pt x="157729" y="232578"/>
                    <a:pt x="152649" y="244008"/>
                  </a:cubicBezTo>
                  <a:cubicBezTo>
                    <a:pt x="148839" y="250358"/>
                    <a:pt x="129789" y="251628"/>
                    <a:pt x="128519" y="249088"/>
                  </a:cubicBezTo>
                  <a:cubicBezTo>
                    <a:pt x="125979" y="246548"/>
                    <a:pt x="133599" y="231308"/>
                    <a:pt x="138679" y="230038"/>
                  </a:cubicBezTo>
                  <a:cubicBezTo>
                    <a:pt x="142489" y="230038"/>
                    <a:pt x="152649" y="238928"/>
                    <a:pt x="152649" y="242738"/>
                  </a:cubicBezTo>
                  <a:cubicBezTo>
                    <a:pt x="151379" y="246548"/>
                    <a:pt x="136139" y="254168"/>
                    <a:pt x="128519" y="250358"/>
                  </a:cubicBezTo>
                  <a:cubicBezTo>
                    <a:pt x="112009" y="242738"/>
                    <a:pt x="104389" y="172888"/>
                    <a:pt x="84069" y="134788"/>
                  </a:cubicBezTo>
                  <a:cubicBezTo>
                    <a:pt x="62479" y="94148"/>
                    <a:pt x="2789" y="38268"/>
                    <a:pt x="249" y="16678"/>
                  </a:cubicBezTo>
                  <a:cubicBezTo>
                    <a:pt x="-1021" y="9058"/>
                    <a:pt x="2789" y="2708"/>
                    <a:pt x="6599" y="168"/>
                  </a:cubicBezTo>
                  <a:cubicBezTo>
                    <a:pt x="10409" y="-1102"/>
                    <a:pt x="23109" y="5248"/>
                    <a:pt x="23109" y="5248"/>
                  </a:cubicBezTo>
                </a:path>
              </a:pathLst>
            </a:custGeom>
            <a:solidFill>
              <a:srgbClr val="A59484"/>
            </a:solidFill>
            <a:ln cap="sq">
              <a:noFill/>
              <a:prstDash val="solid"/>
              <a:miter/>
            </a:ln>
          </p:spPr>
          <p:txBody>
            <a:bodyPr/>
            <a:lstStyle/>
            <a:p>
              <a:endParaRPr lang="nb-NO"/>
            </a:p>
          </p:txBody>
        </p:sp>
      </p:grpSp>
      <p:grpSp>
        <p:nvGrpSpPr>
          <p:cNvPr id="30" name="Group 30"/>
          <p:cNvGrpSpPr/>
          <p:nvPr/>
        </p:nvGrpSpPr>
        <p:grpSpPr>
          <a:xfrm>
            <a:off x="8551092" y="7702875"/>
            <a:ext cx="93902" cy="141248"/>
            <a:chOff x="0" y="0"/>
            <a:chExt cx="151130" cy="227330"/>
          </a:xfrm>
        </p:grpSpPr>
        <p:sp>
          <p:nvSpPr>
            <p:cNvPr id="31" name="Freeform 31"/>
            <p:cNvSpPr/>
            <p:nvPr/>
          </p:nvSpPr>
          <p:spPr>
            <a:xfrm>
              <a:off x="49857" y="50800"/>
              <a:ext cx="54558" cy="125973"/>
            </a:xfrm>
            <a:custGeom>
              <a:avLst/>
              <a:gdLst/>
              <a:ahLst/>
              <a:cxnLst/>
              <a:rect l="l" t="t" r="r" b="b"/>
              <a:pathLst>
                <a:path w="54558" h="125973">
                  <a:moveTo>
                    <a:pt x="26343" y="10160"/>
                  </a:moveTo>
                  <a:cubicBezTo>
                    <a:pt x="42853" y="120650"/>
                    <a:pt x="39043" y="125730"/>
                    <a:pt x="33963" y="125730"/>
                  </a:cubicBezTo>
                  <a:cubicBezTo>
                    <a:pt x="30153" y="127000"/>
                    <a:pt x="23803" y="123190"/>
                    <a:pt x="19993" y="116840"/>
                  </a:cubicBezTo>
                  <a:cubicBezTo>
                    <a:pt x="13643" y="101600"/>
                    <a:pt x="14913" y="34290"/>
                    <a:pt x="25073" y="22860"/>
                  </a:cubicBezTo>
                  <a:cubicBezTo>
                    <a:pt x="30153" y="17780"/>
                    <a:pt x="46663" y="17780"/>
                    <a:pt x="47933" y="20320"/>
                  </a:cubicBezTo>
                  <a:cubicBezTo>
                    <a:pt x="50473" y="22860"/>
                    <a:pt x="39043" y="40640"/>
                    <a:pt x="35233" y="39370"/>
                  </a:cubicBezTo>
                  <a:cubicBezTo>
                    <a:pt x="32693" y="39370"/>
                    <a:pt x="26343" y="19050"/>
                    <a:pt x="28883" y="17780"/>
                  </a:cubicBezTo>
                  <a:cubicBezTo>
                    <a:pt x="31423" y="15240"/>
                    <a:pt x="45393" y="20320"/>
                    <a:pt x="50473" y="26670"/>
                  </a:cubicBezTo>
                  <a:cubicBezTo>
                    <a:pt x="58093" y="41910"/>
                    <a:pt x="54283" y="102870"/>
                    <a:pt x="45393" y="116840"/>
                  </a:cubicBezTo>
                  <a:cubicBezTo>
                    <a:pt x="40313" y="123190"/>
                    <a:pt x="31423" y="127000"/>
                    <a:pt x="25073" y="124460"/>
                  </a:cubicBezTo>
                  <a:cubicBezTo>
                    <a:pt x="12373" y="116840"/>
                    <a:pt x="-4137" y="31750"/>
                    <a:pt x="943" y="12700"/>
                  </a:cubicBezTo>
                  <a:cubicBezTo>
                    <a:pt x="3483" y="6350"/>
                    <a:pt x="8563" y="1270"/>
                    <a:pt x="12373" y="0"/>
                  </a:cubicBezTo>
                  <a:cubicBezTo>
                    <a:pt x="16183" y="0"/>
                    <a:pt x="26343" y="10160"/>
                    <a:pt x="26343" y="10160"/>
                  </a:cubicBezTo>
                </a:path>
              </a:pathLst>
            </a:custGeom>
            <a:solidFill>
              <a:srgbClr val="A59484"/>
            </a:solidFill>
            <a:ln cap="sq">
              <a:noFill/>
              <a:prstDash val="solid"/>
              <a:miter/>
            </a:ln>
          </p:spPr>
          <p:txBody>
            <a:bodyPr/>
            <a:lstStyle/>
            <a:p>
              <a:endParaRPr lang="nb-NO"/>
            </a:p>
          </p:txBody>
        </p:sp>
      </p:grpSp>
      <p:grpSp>
        <p:nvGrpSpPr>
          <p:cNvPr id="32" name="Group 32"/>
          <p:cNvGrpSpPr/>
          <p:nvPr/>
        </p:nvGrpSpPr>
        <p:grpSpPr>
          <a:xfrm>
            <a:off x="6766947" y="7177338"/>
            <a:ext cx="78120" cy="76542"/>
            <a:chOff x="0" y="0"/>
            <a:chExt cx="125730" cy="123190"/>
          </a:xfrm>
        </p:grpSpPr>
        <p:sp>
          <p:nvSpPr>
            <p:cNvPr id="33" name="Freeform 33"/>
            <p:cNvSpPr/>
            <p:nvPr/>
          </p:nvSpPr>
          <p:spPr>
            <a:xfrm>
              <a:off x="49748" y="49671"/>
              <a:ext cx="23912" cy="20464"/>
            </a:xfrm>
            <a:custGeom>
              <a:avLst/>
              <a:gdLst/>
              <a:ahLst/>
              <a:cxnLst/>
              <a:rect l="l" t="t" r="r" b="b"/>
              <a:pathLst>
                <a:path w="23912" h="20464">
                  <a:moveTo>
                    <a:pt x="23912" y="7479"/>
                  </a:moveTo>
                  <a:cubicBezTo>
                    <a:pt x="13752" y="23989"/>
                    <a:pt x="3592" y="21449"/>
                    <a:pt x="1052" y="17639"/>
                  </a:cubicBezTo>
                  <a:cubicBezTo>
                    <a:pt x="-1488" y="13829"/>
                    <a:pt x="1052" y="3669"/>
                    <a:pt x="3592" y="1129"/>
                  </a:cubicBezTo>
                  <a:cubicBezTo>
                    <a:pt x="7402" y="-1411"/>
                    <a:pt x="21372" y="1129"/>
                    <a:pt x="21372" y="1129"/>
                  </a:cubicBezTo>
                </a:path>
              </a:pathLst>
            </a:custGeom>
            <a:solidFill>
              <a:srgbClr val="A59484"/>
            </a:solidFill>
            <a:ln cap="sq">
              <a:noFill/>
              <a:prstDash val="solid"/>
              <a:miter/>
            </a:ln>
          </p:spPr>
          <p:txBody>
            <a:bodyPr/>
            <a:lstStyle/>
            <a:p>
              <a:endParaRPr lang="nb-NO"/>
            </a:p>
          </p:txBody>
        </p:sp>
      </p:grpSp>
      <p:grpSp>
        <p:nvGrpSpPr>
          <p:cNvPr id="34" name="Group 34"/>
          <p:cNvGrpSpPr/>
          <p:nvPr/>
        </p:nvGrpSpPr>
        <p:grpSpPr>
          <a:xfrm>
            <a:off x="6763791" y="7171025"/>
            <a:ext cx="78120" cy="76542"/>
            <a:chOff x="0" y="0"/>
            <a:chExt cx="125730" cy="123190"/>
          </a:xfrm>
        </p:grpSpPr>
        <p:sp>
          <p:nvSpPr>
            <p:cNvPr id="35" name="Freeform 35"/>
            <p:cNvSpPr/>
            <p:nvPr/>
          </p:nvSpPr>
          <p:spPr>
            <a:xfrm>
              <a:off x="50324" y="49927"/>
              <a:ext cx="23336" cy="20584"/>
            </a:xfrm>
            <a:custGeom>
              <a:avLst/>
              <a:gdLst/>
              <a:ahLst/>
              <a:cxnLst/>
              <a:rect l="l" t="t" r="r" b="b"/>
              <a:pathLst>
                <a:path w="23336" h="20584">
                  <a:moveTo>
                    <a:pt x="23336" y="7223"/>
                  </a:moveTo>
                  <a:cubicBezTo>
                    <a:pt x="13176" y="25003"/>
                    <a:pt x="3016" y="21193"/>
                    <a:pt x="476" y="17383"/>
                  </a:cubicBezTo>
                  <a:cubicBezTo>
                    <a:pt x="-794" y="13573"/>
                    <a:pt x="476" y="3413"/>
                    <a:pt x="4286" y="873"/>
                  </a:cubicBezTo>
                  <a:cubicBezTo>
                    <a:pt x="6826" y="-1667"/>
                    <a:pt x="20796" y="2143"/>
                    <a:pt x="20796" y="2143"/>
                  </a:cubicBezTo>
                </a:path>
              </a:pathLst>
            </a:custGeom>
            <a:solidFill>
              <a:srgbClr val="A59484"/>
            </a:solidFill>
            <a:ln cap="sq">
              <a:noFill/>
              <a:prstDash val="solid"/>
              <a:miter/>
            </a:ln>
          </p:spPr>
          <p:txBody>
            <a:bodyPr/>
            <a:lstStyle/>
            <a:p>
              <a:endParaRPr lang="nb-NO"/>
            </a:p>
          </p:txBody>
        </p:sp>
      </p:grpSp>
      <p:grpSp>
        <p:nvGrpSpPr>
          <p:cNvPr id="36" name="Group 36"/>
          <p:cNvGrpSpPr/>
          <p:nvPr/>
        </p:nvGrpSpPr>
        <p:grpSpPr>
          <a:xfrm>
            <a:off x="6975268" y="6819088"/>
            <a:ext cx="192539" cy="130990"/>
            <a:chOff x="0" y="0"/>
            <a:chExt cx="309880" cy="210820"/>
          </a:xfrm>
        </p:grpSpPr>
        <p:sp>
          <p:nvSpPr>
            <p:cNvPr id="37" name="Freeform 37"/>
            <p:cNvSpPr/>
            <p:nvPr/>
          </p:nvSpPr>
          <p:spPr>
            <a:xfrm>
              <a:off x="50719" y="50028"/>
              <a:ext cx="208730" cy="108953"/>
            </a:xfrm>
            <a:custGeom>
              <a:avLst/>
              <a:gdLst/>
              <a:ahLst/>
              <a:cxnLst/>
              <a:rect l="l" t="t" r="r" b="b"/>
              <a:pathLst>
                <a:path w="208730" h="108953">
                  <a:moveTo>
                    <a:pt x="199471" y="28712"/>
                  </a:moveTo>
                  <a:cubicBezTo>
                    <a:pt x="29291" y="98562"/>
                    <a:pt x="29291" y="89672"/>
                    <a:pt x="33101" y="83322"/>
                  </a:cubicBezTo>
                  <a:cubicBezTo>
                    <a:pt x="43261" y="69352"/>
                    <a:pt x="100411" y="46492"/>
                    <a:pt x="125811" y="37602"/>
                  </a:cubicBezTo>
                  <a:cubicBezTo>
                    <a:pt x="143591" y="32522"/>
                    <a:pt x="172801" y="28712"/>
                    <a:pt x="172801" y="28712"/>
                  </a:cubicBezTo>
                  <a:cubicBezTo>
                    <a:pt x="172801" y="29982"/>
                    <a:pt x="115651" y="41412"/>
                    <a:pt x="88981" y="55382"/>
                  </a:cubicBezTo>
                  <a:cubicBezTo>
                    <a:pt x="62311" y="68082"/>
                    <a:pt x="24211" y="112532"/>
                    <a:pt x="11511" y="108722"/>
                  </a:cubicBezTo>
                  <a:cubicBezTo>
                    <a:pt x="5161" y="107452"/>
                    <a:pt x="1351" y="88402"/>
                    <a:pt x="3891" y="85862"/>
                  </a:cubicBezTo>
                  <a:cubicBezTo>
                    <a:pt x="5161" y="83322"/>
                    <a:pt x="19131" y="85862"/>
                    <a:pt x="21671" y="89672"/>
                  </a:cubicBezTo>
                  <a:cubicBezTo>
                    <a:pt x="24211" y="93482"/>
                    <a:pt x="20401" y="106182"/>
                    <a:pt x="16591" y="107452"/>
                  </a:cubicBezTo>
                  <a:cubicBezTo>
                    <a:pt x="12781" y="108722"/>
                    <a:pt x="-1189" y="97292"/>
                    <a:pt x="81" y="89672"/>
                  </a:cubicBezTo>
                  <a:cubicBezTo>
                    <a:pt x="2621" y="70622"/>
                    <a:pt x="115651" y="5852"/>
                    <a:pt x="151211" y="772"/>
                  </a:cubicBezTo>
                  <a:cubicBezTo>
                    <a:pt x="170261" y="-1768"/>
                    <a:pt x="190581" y="2042"/>
                    <a:pt x="195661" y="10932"/>
                  </a:cubicBezTo>
                  <a:cubicBezTo>
                    <a:pt x="200741" y="17282"/>
                    <a:pt x="198201" y="33792"/>
                    <a:pt x="189311" y="43952"/>
                  </a:cubicBezTo>
                  <a:cubicBezTo>
                    <a:pt x="168991" y="68082"/>
                    <a:pt x="31831" y="115072"/>
                    <a:pt x="19131" y="104912"/>
                  </a:cubicBezTo>
                  <a:cubicBezTo>
                    <a:pt x="14051" y="101102"/>
                    <a:pt x="16591" y="88402"/>
                    <a:pt x="22941" y="80782"/>
                  </a:cubicBezTo>
                  <a:cubicBezTo>
                    <a:pt x="39451" y="57922"/>
                    <a:pt x="139781" y="16012"/>
                    <a:pt x="172801" y="7122"/>
                  </a:cubicBezTo>
                  <a:cubicBezTo>
                    <a:pt x="188041" y="3312"/>
                    <a:pt x="204551" y="2042"/>
                    <a:pt x="208361" y="7122"/>
                  </a:cubicBezTo>
                  <a:cubicBezTo>
                    <a:pt x="210901" y="10932"/>
                    <a:pt x="199471" y="28712"/>
                    <a:pt x="199471" y="28712"/>
                  </a:cubicBezTo>
                </a:path>
              </a:pathLst>
            </a:custGeom>
            <a:solidFill>
              <a:srgbClr val="A59484"/>
            </a:solidFill>
            <a:ln cap="sq">
              <a:noFill/>
              <a:prstDash val="solid"/>
              <a:miter/>
            </a:ln>
          </p:spPr>
          <p:txBody>
            <a:bodyPr/>
            <a:lstStyle/>
            <a:p>
              <a:endParaRPr lang="nb-NO"/>
            </a:p>
          </p:txBody>
        </p:sp>
      </p:grpSp>
      <p:grpSp>
        <p:nvGrpSpPr>
          <p:cNvPr id="38" name="Group 38"/>
          <p:cNvGrpSpPr/>
          <p:nvPr/>
        </p:nvGrpSpPr>
        <p:grpSpPr>
          <a:xfrm>
            <a:off x="7095211" y="6810408"/>
            <a:ext cx="78120" cy="76542"/>
            <a:chOff x="0" y="0"/>
            <a:chExt cx="125730" cy="123190"/>
          </a:xfrm>
        </p:grpSpPr>
        <p:sp>
          <p:nvSpPr>
            <p:cNvPr id="39" name="Freeform 39"/>
            <p:cNvSpPr/>
            <p:nvPr/>
          </p:nvSpPr>
          <p:spPr>
            <a:xfrm>
              <a:off x="49748" y="49927"/>
              <a:ext cx="23912" cy="20584"/>
            </a:xfrm>
            <a:custGeom>
              <a:avLst/>
              <a:gdLst/>
              <a:ahLst/>
              <a:cxnLst/>
              <a:rect l="l" t="t" r="r" b="b"/>
              <a:pathLst>
                <a:path w="23912" h="20584">
                  <a:moveTo>
                    <a:pt x="23912" y="7223"/>
                  </a:moveTo>
                  <a:cubicBezTo>
                    <a:pt x="13752" y="25003"/>
                    <a:pt x="3592" y="21193"/>
                    <a:pt x="1052" y="17383"/>
                  </a:cubicBezTo>
                  <a:cubicBezTo>
                    <a:pt x="-1488" y="13573"/>
                    <a:pt x="1052" y="3413"/>
                    <a:pt x="3592" y="873"/>
                  </a:cubicBezTo>
                  <a:cubicBezTo>
                    <a:pt x="7402" y="-1667"/>
                    <a:pt x="21372" y="2143"/>
                    <a:pt x="21372" y="2143"/>
                  </a:cubicBezTo>
                </a:path>
              </a:pathLst>
            </a:custGeom>
            <a:solidFill>
              <a:srgbClr val="A59484"/>
            </a:solidFill>
            <a:ln cap="sq">
              <a:noFill/>
              <a:prstDash val="solid"/>
              <a:miter/>
            </a:ln>
          </p:spPr>
          <p:txBody>
            <a:bodyPr/>
            <a:lstStyle/>
            <a:p>
              <a:endParaRPr lang="nb-NO"/>
            </a:p>
          </p:txBody>
        </p:sp>
      </p:grpSp>
      <p:grpSp>
        <p:nvGrpSpPr>
          <p:cNvPr id="40" name="Group 40"/>
          <p:cNvGrpSpPr/>
          <p:nvPr/>
        </p:nvGrpSpPr>
        <p:grpSpPr>
          <a:xfrm>
            <a:off x="7260921" y="6738601"/>
            <a:ext cx="273816" cy="104161"/>
            <a:chOff x="0" y="0"/>
            <a:chExt cx="440690" cy="167640"/>
          </a:xfrm>
        </p:grpSpPr>
        <p:sp>
          <p:nvSpPr>
            <p:cNvPr id="41" name="Freeform 41"/>
            <p:cNvSpPr/>
            <p:nvPr/>
          </p:nvSpPr>
          <p:spPr>
            <a:xfrm>
              <a:off x="50476" y="45467"/>
              <a:ext cx="338144" cy="72026"/>
            </a:xfrm>
            <a:custGeom>
              <a:avLst/>
              <a:gdLst/>
              <a:ahLst/>
              <a:cxnLst/>
              <a:rect l="l" t="t" r="r" b="b"/>
              <a:pathLst>
                <a:path w="338144" h="72026">
                  <a:moveTo>
                    <a:pt x="325444" y="30733"/>
                  </a:moveTo>
                  <a:cubicBezTo>
                    <a:pt x="157804" y="35813"/>
                    <a:pt x="39694" y="77723"/>
                    <a:pt x="13024" y="71373"/>
                  </a:cubicBezTo>
                  <a:cubicBezTo>
                    <a:pt x="5404" y="68833"/>
                    <a:pt x="324" y="63753"/>
                    <a:pt x="324" y="59943"/>
                  </a:cubicBezTo>
                  <a:cubicBezTo>
                    <a:pt x="-946" y="56133"/>
                    <a:pt x="1594" y="51053"/>
                    <a:pt x="6674" y="47243"/>
                  </a:cubicBezTo>
                  <a:cubicBezTo>
                    <a:pt x="18104" y="37083"/>
                    <a:pt x="60014" y="25653"/>
                    <a:pt x="91764" y="20573"/>
                  </a:cubicBezTo>
                  <a:cubicBezTo>
                    <a:pt x="129864" y="15493"/>
                    <a:pt x="206064" y="7873"/>
                    <a:pt x="220034" y="20573"/>
                  </a:cubicBezTo>
                  <a:cubicBezTo>
                    <a:pt x="226384" y="25653"/>
                    <a:pt x="226384" y="40893"/>
                    <a:pt x="222574" y="43433"/>
                  </a:cubicBezTo>
                  <a:cubicBezTo>
                    <a:pt x="220034" y="45973"/>
                    <a:pt x="207334" y="42163"/>
                    <a:pt x="204794" y="38353"/>
                  </a:cubicBezTo>
                  <a:cubicBezTo>
                    <a:pt x="203524" y="34543"/>
                    <a:pt x="211144" y="20573"/>
                    <a:pt x="214954" y="19303"/>
                  </a:cubicBezTo>
                  <a:cubicBezTo>
                    <a:pt x="218764" y="18033"/>
                    <a:pt x="227654" y="23113"/>
                    <a:pt x="227654" y="26923"/>
                  </a:cubicBezTo>
                  <a:cubicBezTo>
                    <a:pt x="228924" y="32003"/>
                    <a:pt x="226384" y="39623"/>
                    <a:pt x="220034" y="44703"/>
                  </a:cubicBezTo>
                  <a:cubicBezTo>
                    <a:pt x="204794" y="53593"/>
                    <a:pt x="145104" y="39623"/>
                    <a:pt x="109544" y="44703"/>
                  </a:cubicBezTo>
                  <a:cubicBezTo>
                    <a:pt x="75254" y="49783"/>
                    <a:pt x="29534" y="75183"/>
                    <a:pt x="13024" y="71373"/>
                  </a:cubicBezTo>
                  <a:cubicBezTo>
                    <a:pt x="5404" y="70103"/>
                    <a:pt x="324" y="63753"/>
                    <a:pt x="324" y="59943"/>
                  </a:cubicBezTo>
                  <a:cubicBezTo>
                    <a:pt x="-946" y="56133"/>
                    <a:pt x="2864" y="49783"/>
                    <a:pt x="9214" y="45973"/>
                  </a:cubicBezTo>
                  <a:cubicBezTo>
                    <a:pt x="26994" y="35813"/>
                    <a:pt x="100654" y="39623"/>
                    <a:pt x="137484" y="32003"/>
                  </a:cubicBezTo>
                  <a:cubicBezTo>
                    <a:pt x="167964" y="24383"/>
                    <a:pt x="187014" y="10413"/>
                    <a:pt x="214954" y="5333"/>
                  </a:cubicBezTo>
                  <a:cubicBezTo>
                    <a:pt x="249244" y="253"/>
                    <a:pt x="311474" y="-3557"/>
                    <a:pt x="327984" y="5333"/>
                  </a:cubicBezTo>
                  <a:cubicBezTo>
                    <a:pt x="334334" y="9143"/>
                    <a:pt x="338144" y="15493"/>
                    <a:pt x="338144" y="19303"/>
                  </a:cubicBezTo>
                  <a:cubicBezTo>
                    <a:pt x="336874" y="23113"/>
                    <a:pt x="325444" y="30733"/>
                    <a:pt x="325444" y="30733"/>
                  </a:cubicBezTo>
                </a:path>
              </a:pathLst>
            </a:custGeom>
            <a:solidFill>
              <a:srgbClr val="A59484"/>
            </a:solidFill>
            <a:ln cap="sq">
              <a:noFill/>
              <a:prstDash val="solid"/>
              <a:miter/>
            </a:ln>
          </p:spPr>
          <p:txBody>
            <a:bodyPr/>
            <a:lstStyle/>
            <a:p>
              <a:endParaRPr lang="nb-NO"/>
            </a:p>
          </p:txBody>
        </p:sp>
      </p:grpSp>
      <p:sp>
        <p:nvSpPr>
          <p:cNvPr id="42" name="Freeform 42"/>
          <p:cNvSpPr/>
          <p:nvPr/>
        </p:nvSpPr>
        <p:spPr>
          <a:xfrm>
            <a:off x="14968993" y="7033843"/>
            <a:ext cx="2591817" cy="2565899"/>
          </a:xfrm>
          <a:custGeom>
            <a:avLst/>
            <a:gdLst/>
            <a:ahLst/>
            <a:cxnLst/>
            <a:rect l="l" t="t" r="r" b="b"/>
            <a:pathLst>
              <a:path w="2591817" h="2565899">
                <a:moveTo>
                  <a:pt x="0" y="0"/>
                </a:moveTo>
                <a:lnTo>
                  <a:pt x="2591817" y="0"/>
                </a:lnTo>
                <a:lnTo>
                  <a:pt x="2591817" y="2565898"/>
                </a:lnTo>
                <a:lnTo>
                  <a:pt x="0" y="2565898"/>
                </a:lnTo>
                <a:lnTo>
                  <a:pt x="0" y="0"/>
                </a:lnTo>
                <a:close/>
              </a:path>
            </a:pathLst>
          </a:custGeom>
          <a:blipFill>
            <a:blip r:embed="rId3"/>
            <a:stretch>
              <a:fillRect/>
            </a:stretch>
          </a:blipFill>
        </p:spPr>
        <p:txBody>
          <a:bodyPr/>
          <a:lstStyle/>
          <a:p>
            <a:endParaRPr lang="nb-NO"/>
          </a:p>
        </p:txBody>
      </p:sp>
      <p:sp>
        <p:nvSpPr>
          <p:cNvPr id="43" name="Freeform 43"/>
          <p:cNvSpPr/>
          <p:nvPr/>
        </p:nvSpPr>
        <p:spPr>
          <a:xfrm>
            <a:off x="0" y="0"/>
            <a:ext cx="5442351" cy="10292862"/>
          </a:xfrm>
          <a:custGeom>
            <a:avLst/>
            <a:gdLst/>
            <a:ahLst/>
            <a:cxnLst/>
            <a:rect l="l" t="t" r="r" b="b"/>
            <a:pathLst>
              <a:path w="5442351" h="10292862">
                <a:moveTo>
                  <a:pt x="0" y="0"/>
                </a:moveTo>
                <a:lnTo>
                  <a:pt x="5442351" y="0"/>
                </a:lnTo>
                <a:lnTo>
                  <a:pt x="5442351" y="10292862"/>
                </a:lnTo>
                <a:lnTo>
                  <a:pt x="0" y="10292862"/>
                </a:lnTo>
                <a:lnTo>
                  <a:pt x="0" y="0"/>
                </a:lnTo>
                <a:close/>
              </a:path>
            </a:pathLst>
          </a:custGeom>
          <a:blipFill>
            <a:blip r:embed="rId4"/>
            <a:stretch>
              <a:fillRect/>
            </a:stretch>
          </a:blipFill>
        </p:spPr>
        <p:txBody>
          <a:bodyPr/>
          <a:lstStyle/>
          <a:p>
            <a:endParaRPr lang="nb-NO"/>
          </a:p>
        </p:txBody>
      </p:sp>
      <p:grpSp>
        <p:nvGrpSpPr>
          <p:cNvPr id="44" name="Group 44"/>
          <p:cNvGrpSpPr/>
          <p:nvPr/>
        </p:nvGrpSpPr>
        <p:grpSpPr>
          <a:xfrm>
            <a:off x="2721175" y="9841389"/>
            <a:ext cx="2557993" cy="304800"/>
            <a:chOff x="0" y="0"/>
            <a:chExt cx="673710" cy="80277"/>
          </a:xfrm>
        </p:grpSpPr>
        <p:sp>
          <p:nvSpPr>
            <p:cNvPr id="45" name="Freeform 45"/>
            <p:cNvSpPr/>
            <p:nvPr/>
          </p:nvSpPr>
          <p:spPr>
            <a:xfrm>
              <a:off x="0" y="0"/>
              <a:ext cx="673710" cy="80277"/>
            </a:xfrm>
            <a:custGeom>
              <a:avLst/>
              <a:gdLst/>
              <a:ahLst/>
              <a:cxnLst/>
              <a:rect l="l" t="t" r="r" b="b"/>
              <a:pathLst>
                <a:path w="673710" h="80277">
                  <a:moveTo>
                    <a:pt x="0" y="0"/>
                  </a:moveTo>
                  <a:lnTo>
                    <a:pt x="673710" y="0"/>
                  </a:lnTo>
                  <a:lnTo>
                    <a:pt x="673710" y="80277"/>
                  </a:lnTo>
                  <a:lnTo>
                    <a:pt x="0" y="80277"/>
                  </a:lnTo>
                  <a:close/>
                </a:path>
              </a:pathLst>
            </a:custGeom>
            <a:solidFill>
              <a:srgbClr val="A59484">
                <a:alpha val="56863"/>
              </a:srgbClr>
            </a:solidFill>
          </p:spPr>
          <p:txBody>
            <a:bodyPr/>
            <a:lstStyle/>
            <a:p>
              <a:endParaRPr lang="nb-NO"/>
            </a:p>
          </p:txBody>
        </p:sp>
        <p:sp>
          <p:nvSpPr>
            <p:cNvPr id="46" name="TextBox 46"/>
            <p:cNvSpPr txBox="1"/>
            <p:nvPr/>
          </p:nvSpPr>
          <p:spPr>
            <a:xfrm>
              <a:off x="0" y="-19050"/>
              <a:ext cx="673710" cy="99327"/>
            </a:xfrm>
            <a:prstGeom prst="rect">
              <a:avLst/>
            </a:prstGeom>
          </p:spPr>
          <p:txBody>
            <a:bodyPr lIns="50800" tIns="50800" rIns="50800" bIns="50800" rtlCol="0" anchor="ctr"/>
            <a:lstStyle/>
            <a:p>
              <a:pPr algn="ctr">
                <a:lnSpc>
                  <a:spcPts val="2793"/>
                </a:lnSpc>
              </a:pPr>
              <a:endParaRPr/>
            </a:p>
          </p:txBody>
        </p:sp>
      </p:grpSp>
      <p:sp>
        <p:nvSpPr>
          <p:cNvPr id="47" name="TextBox 47"/>
          <p:cNvSpPr txBox="1"/>
          <p:nvPr/>
        </p:nvSpPr>
        <p:spPr>
          <a:xfrm>
            <a:off x="8374443" y="2285640"/>
            <a:ext cx="9036555" cy="3833106"/>
          </a:xfrm>
          <a:prstGeom prst="rect">
            <a:avLst/>
          </a:prstGeom>
        </p:spPr>
        <p:txBody>
          <a:bodyPr lIns="0" tIns="0" rIns="0" bIns="0" rtlCol="0" anchor="t">
            <a:spAutoFit/>
          </a:bodyPr>
          <a:lstStyle/>
          <a:p>
            <a:pPr algn="r">
              <a:lnSpc>
                <a:spcPts val="9065"/>
              </a:lnSpc>
            </a:pPr>
            <a:r>
              <a:rPr lang="en-US" sz="7554" dirty="0">
                <a:solidFill>
                  <a:srgbClr val="FDFEEC"/>
                </a:solidFill>
                <a:latin typeface="Old Standard"/>
                <a:ea typeface="Old Standard"/>
                <a:cs typeface="Old Standard"/>
                <a:sym typeface="Old Standard"/>
              </a:rPr>
              <a:t>Henrik Wergeland</a:t>
            </a:r>
          </a:p>
          <a:p>
            <a:pPr algn="r">
              <a:lnSpc>
                <a:spcPts val="9065"/>
              </a:lnSpc>
            </a:pPr>
            <a:r>
              <a:rPr lang="en-US" sz="7554" dirty="0">
                <a:solidFill>
                  <a:srgbClr val="FDFEEC"/>
                </a:solidFill>
                <a:latin typeface="Old Standard"/>
                <a:ea typeface="Old Standard"/>
                <a:cs typeface="Old Standard"/>
                <a:sym typeface="Old Standard"/>
              </a:rPr>
              <a:t>Museum</a:t>
            </a:r>
          </a:p>
          <a:p>
            <a:pPr algn="r">
              <a:lnSpc>
                <a:spcPts val="10935"/>
              </a:lnSpc>
            </a:pPr>
            <a:endParaRPr lang="en-US" sz="7554" dirty="0">
              <a:solidFill>
                <a:srgbClr val="FDFEEC"/>
              </a:solidFill>
              <a:latin typeface="Old Standard"/>
              <a:ea typeface="Old Standard"/>
              <a:cs typeface="Old Standard"/>
              <a:sym typeface="Old Standard"/>
            </a:endParaRPr>
          </a:p>
        </p:txBody>
      </p:sp>
      <p:sp>
        <p:nvSpPr>
          <p:cNvPr id="48" name="TextBox 48"/>
          <p:cNvSpPr txBox="1"/>
          <p:nvPr/>
        </p:nvSpPr>
        <p:spPr>
          <a:xfrm>
            <a:off x="10517281" y="1139343"/>
            <a:ext cx="6893717" cy="587534"/>
          </a:xfrm>
          <a:prstGeom prst="rect">
            <a:avLst/>
          </a:prstGeom>
        </p:spPr>
        <p:txBody>
          <a:bodyPr lIns="0" tIns="0" rIns="0" bIns="0" rtlCol="0" anchor="t">
            <a:spAutoFit/>
          </a:bodyPr>
          <a:lstStyle/>
          <a:p>
            <a:pPr algn="r">
              <a:lnSpc>
                <a:spcPts val="3976"/>
              </a:lnSpc>
            </a:pPr>
            <a:r>
              <a:rPr lang="en-US" sz="3313" i="1">
                <a:solidFill>
                  <a:srgbClr val="FDFEEC"/>
                </a:solidFill>
                <a:latin typeface="Old Standard Italics"/>
                <a:ea typeface="Old Standard Italics"/>
                <a:cs typeface="Old Standard Italics"/>
                <a:sym typeface="Old Standard Italics"/>
              </a:rPr>
              <a:t>Prosjektbeskrivelse</a:t>
            </a:r>
          </a:p>
        </p:txBody>
      </p:sp>
      <p:sp>
        <p:nvSpPr>
          <p:cNvPr id="49" name="TextBox 49"/>
          <p:cNvSpPr txBox="1"/>
          <p:nvPr/>
        </p:nvSpPr>
        <p:spPr>
          <a:xfrm>
            <a:off x="10134600" y="4973414"/>
            <a:ext cx="9588139" cy="340172"/>
          </a:xfrm>
          <a:prstGeom prst="rect">
            <a:avLst/>
          </a:prstGeom>
        </p:spPr>
        <p:txBody>
          <a:bodyPr lIns="0" tIns="0" rIns="0" bIns="0" rtlCol="0" anchor="t">
            <a:spAutoFit/>
          </a:bodyPr>
          <a:lstStyle/>
          <a:p>
            <a:pPr algn="ctr">
              <a:lnSpc>
                <a:spcPts val="2678"/>
              </a:lnSpc>
              <a:spcBef>
                <a:spcPct val="0"/>
              </a:spcBef>
            </a:pPr>
            <a:r>
              <a:rPr lang="en-US" sz="2232" b="1" dirty="0">
                <a:solidFill>
                  <a:srgbClr val="FDFEEC"/>
                </a:solidFill>
                <a:latin typeface="Montserrat Bold"/>
                <a:ea typeface="Montserrat Bold"/>
                <a:cs typeface="Montserrat Bold"/>
                <a:sym typeface="Montserrat Bold"/>
              </a:rPr>
              <a:t>Brekke - Gulen </a:t>
            </a:r>
            <a:r>
              <a:rPr lang="en-US" sz="2232" b="1" dirty="0" err="1">
                <a:solidFill>
                  <a:srgbClr val="FDFEEC"/>
                </a:solidFill>
                <a:latin typeface="Montserrat Bold"/>
                <a:ea typeface="Montserrat Bold"/>
                <a:cs typeface="Montserrat Bold"/>
                <a:sym typeface="Montserrat Bold"/>
              </a:rPr>
              <a:t>i</a:t>
            </a:r>
            <a:r>
              <a:rPr lang="en-US" sz="2232" b="1" dirty="0">
                <a:solidFill>
                  <a:srgbClr val="FDFEEC"/>
                </a:solidFill>
                <a:latin typeface="Montserrat Bold"/>
                <a:ea typeface="Montserrat Bold"/>
                <a:cs typeface="Montserrat Bold"/>
                <a:sym typeface="Montserrat Bold"/>
              </a:rPr>
              <a:t> Sogn og Fjordane      </a:t>
            </a:r>
          </a:p>
        </p:txBody>
      </p:sp>
      <p:sp>
        <p:nvSpPr>
          <p:cNvPr id="50" name="TextBox 50"/>
          <p:cNvSpPr txBox="1"/>
          <p:nvPr/>
        </p:nvSpPr>
        <p:spPr>
          <a:xfrm>
            <a:off x="2931021" y="9567055"/>
            <a:ext cx="2592922" cy="305533"/>
          </a:xfrm>
          <a:prstGeom prst="rect">
            <a:avLst/>
          </a:prstGeom>
        </p:spPr>
        <p:txBody>
          <a:bodyPr wrap="square" lIns="0" tIns="0" rIns="0" bIns="0" rtlCol="0" anchor="t">
            <a:spAutoFit/>
          </a:bodyPr>
          <a:lstStyle/>
          <a:p>
            <a:pPr algn="ctr">
              <a:lnSpc>
                <a:spcPts val="2465"/>
              </a:lnSpc>
              <a:spcBef>
                <a:spcPct val="0"/>
              </a:spcBef>
            </a:pPr>
            <a:r>
              <a:rPr lang="en-US" sz="2054" dirty="0" err="1">
                <a:solidFill>
                  <a:srgbClr val="FFFFFF"/>
                </a:solidFill>
                <a:latin typeface="Montserrat"/>
                <a:ea typeface="Montserrat"/>
                <a:cs typeface="Montserrat"/>
                <a:sym typeface="Montserrat"/>
              </a:rPr>
              <a:t>Illustrasjonsbilde</a:t>
            </a:r>
            <a:endParaRPr lang="en-US" sz="2054" dirty="0">
              <a:solidFill>
                <a:srgbClr val="FFFFFF"/>
              </a:solidFill>
              <a:latin typeface="Montserrat"/>
              <a:ea typeface="Montserrat"/>
              <a:cs typeface="Montserrat"/>
              <a:sym typeface="Montserrat"/>
            </a:endParaRPr>
          </a:p>
        </p:txBody>
      </p:sp>
      <p:sp>
        <p:nvSpPr>
          <p:cNvPr id="51" name="TekstSylinder 50">
            <a:extLst>
              <a:ext uri="{FF2B5EF4-FFF2-40B4-BE49-F238E27FC236}">
                <a16:creationId xmlns:a16="http://schemas.microsoft.com/office/drawing/2014/main" id="{7CDD4FDA-C611-5E23-6E5D-69DF91D4B266}"/>
              </a:ext>
            </a:extLst>
          </p:cNvPr>
          <p:cNvSpPr txBox="1"/>
          <p:nvPr/>
        </p:nvSpPr>
        <p:spPr>
          <a:xfrm>
            <a:off x="4064977" y="9867900"/>
            <a:ext cx="1413016" cy="369332"/>
          </a:xfrm>
          <a:prstGeom prst="rect">
            <a:avLst/>
          </a:prstGeom>
          <a:noFill/>
        </p:spPr>
        <p:txBody>
          <a:bodyPr wrap="square" rtlCol="0">
            <a:spAutoFit/>
          </a:bodyPr>
          <a:lstStyle/>
          <a:p>
            <a:r>
              <a:rPr lang="nb-NO" dirty="0">
                <a:solidFill>
                  <a:schemeClr val="bg2"/>
                </a:solidFill>
              </a:rPr>
              <a:t>© </a:t>
            </a:r>
            <a:r>
              <a:rPr lang="nb-NO" dirty="0" err="1">
                <a:solidFill>
                  <a:schemeClr val="bg2"/>
                </a:solidFill>
              </a:rPr>
              <a:t>N.Schalin</a:t>
            </a:r>
            <a:endParaRPr lang="nb-NO"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0287000"/>
          </a:xfrm>
          <a:prstGeom prst="rect">
            <a:avLst/>
          </a:prstGeom>
          <a:solidFill>
            <a:srgbClr val="FDFEEC"/>
          </a:solidFill>
        </p:spPr>
        <p:txBody>
          <a:bodyPr/>
          <a:lstStyle/>
          <a:p>
            <a:endParaRPr lang="nb-NO"/>
          </a:p>
        </p:txBody>
      </p:sp>
      <p:sp>
        <p:nvSpPr>
          <p:cNvPr id="3" name="TextBox 3"/>
          <p:cNvSpPr txBox="1"/>
          <p:nvPr/>
        </p:nvSpPr>
        <p:spPr>
          <a:xfrm>
            <a:off x="1028700" y="876300"/>
            <a:ext cx="4808872" cy="1171575"/>
          </a:xfrm>
          <a:prstGeom prst="rect">
            <a:avLst/>
          </a:prstGeom>
        </p:spPr>
        <p:txBody>
          <a:bodyPr lIns="0" tIns="0" rIns="0" bIns="0" rtlCol="0" anchor="t">
            <a:spAutoFit/>
          </a:bodyPr>
          <a:lstStyle/>
          <a:p>
            <a:pPr algn="l">
              <a:lnSpc>
                <a:spcPts val="8057"/>
              </a:lnSpc>
            </a:pPr>
            <a:r>
              <a:rPr lang="en-US" sz="6714">
                <a:solidFill>
                  <a:srgbClr val="925520"/>
                </a:solidFill>
                <a:latin typeface="Old Standard"/>
                <a:ea typeface="Old Standard"/>
                <a:cs typeface="Old Standard"/>
                <a:sym typeface="Old Standard"/>
              </a:rPr>
              <a:t>Finansiering</a:t>
            </a:r>
          </a:p>
        </p:txBody>
      </p:sp>
      <p:sp>
        <p:nvSpPr>
          <p:cNvPr id="4" name="TextBox 4"/>
          <p:cNvSpPr txBox="1"/>
          <p:nvPr/>
        </p:nvSpPr>
        <p:spPr>
          <a:xfrm>
            <a:off x="7776737" y="2920251"/>
            <a:ext cx="5609946" cy="3647793"/>
          </a:xfrm>
          <a:prstGeom prst="rect">
            <a:avLst/>
          </a:prstGeom>
        </p:spPr>
        <p:txBody>
          <a:bodyPr lIns="0" tIns="0" rIns="0" bIns="0" rtlCol="0" anchor="t">
            <a:spAutoFit/>
          </a:bodyPr>
          <a:lstStyle/>
          <a:p>
            <a:pPr algn="l">
              <a:lnSpc>
                <a:spcPts val="2040"/>
              </a:lnSpc>
            </a:pPr>
            <a:r>
              <a:rPr lang="en-US" sz="1700" b="1" spc="258" dirty="0" err="1">
                <a:solidFill>
                  <a:srgbClr val="43270E"/>
                </a:solidFill>
                <a:latin typeface="Montserrat Bold"/>
                <a:ea typeface="Montserrat Bold"/>
                <a:cs typeface="Montserrat Bold"/>
                <a:sym typeface="Montserrat Bold"/>
              </a:rPr>
              <a:t>Fordeling</a:t>
            </a:r>
            <a:r>
              <a:rPr lang="en-US" sz="1700" b="1" spc="258" dirty="0">
                <a:solidFill>
                  <a:srgbClr val="43270E"/>
                </a:solidFill>
                <a:latin typeface="Montserrat Bold"/>
                <a:ea typeface="Montserrat Bold"/>
                <a:cs typeface="Montserrat Bold"/>
                <a:sym typeface="Montserrat Bold"/>
              </a:rPr>
              <a:t>:</a:t>
            </a:r>
          </a:p>
          <a:p>
            <a:pPr algn="l">
              <a:lnSpc>
                <a:spcPts val="2040"/>
              </a:lnSpc>
              <a:spcBef>
                <a:spcPct val="0"/>
              </a:spcBef>
            </a:pPr>
            <a:endParaRPr lang="en-US" sz="1700" b="1" spc="258" dirty="0">
              <a:solidFill>
                <a:srgbClr val="43270E"/>
              </a:solidFill>
              <a:latin typeface="Montserrat Bold"/>
              <a:ea typeface="Montserrat Bold"/>
              <a:cs typeface="Montserrat Bold"/>
              <a:sym typeface="Montserrat Bold"/>
            </a:endParaRPr>
          </a:p>
          <a:p>
            <a:pPr algn="l">
              <a:lnSpc>
                <a:spcPts val="3128"/>
              </a:lnSpc>
            </a:pPr>
            <a:r>
              <a:rPr lang="en-US" sz="1700" dirty="0" err="1">
                <a:solidFill>
                  <a:srgbClr val="43270E"/>
                </a:solidFill>
                <a:latin typeface="Montserrat"/>
                <a:ea typeface="Montserrat"/>
                <a:cs typeface="Montserrat"/>
                <a:sym typeface="Montserrat"/>
              </a:rPr>
              <a:t>Statlige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midler</a:t>
            </a:r>
            <a:r>
              <a:rPr lang="en-US" sz="1700" dirty="0">
                <a:solidFill>
                  <a:srgbClr val="43270E"/>
                </a:solidFill>
                <a:latin typeface="Montserrat"/>
                <a:ea typeface="Montserrat"/>
                <a:cs typeface="Montserrat"/>
                <a:sym typeface="Montserrat"/>
              </a:rPr>
              <a:t>                                                       25–35 %</a:t>
            </a:r>
          </a:p>
          <a:p>
            <a:pPr algn="l">
              <a:lnSpc>
                <a:spcPts val="3128"/>
              </a:lnSpc>
            </a:pPr>
            <a:r>
              <a:rPr lang="en-US" sz="1700" dirty="0">
                <a:solidFill>
                  <a:srgbClr val="43270E"/>
                </a:solidFill>
                <a:latin typeface="Montserrat"/>
                <a:ea typeface="Montserrat"/>
                <a:cs typeface="Montserrat"/>
                <a:sym typeface="Montserrat"/>
              </a:rPr>
              <a:t>Fylke og </a:t>
            </a:r>
            <a:r>
              <a:rPr lang="en-US" sz="1700" dirty="0" err="1">
                <a:solidFill>
                  <a:srgbClr val="43270E"/>
                </a:solidFill>
                <a:latin typeface="Montserrat"/>
                <a:ea typeface="Montserrat"/>
                <a:cs typeface="Montserrat"/>
                <a:sym typeface="Montserrat"/>
              </a:rPr>
              <a:t>kommune</a:t>
            </a:r>
            <a:r>
              <a:rPr lang="en-US" sz="1700" dirty="0">
                <a:solidFill>
                  <a:srgbClr val="43270E"/>
                </a:solidFill>
                <a:latin typeface="Montserrat"/>
                <a:ea typeface="Montserrat"/>
                <a:cs typeface="Montserrat"/>
                <a:sym typeface="Montserrat"/>
              </a:rPr>
              <a:t>                                               15–25 %</a:t>
            </a:r>
          </a:p>
          <a:p>
            <a:pPr algn="l">
              <a:lnSpc>
                <a:spcPts val="3128"/>
              </a:lnSpc>
            </a:pPr>
            <a:r>
              <a:rPr lang="en-US" sz="1700" dirty="0">
                <a:solidFill>
                  <a:srgbClr val="43270E"/>
                </a:solidFill>
                <a:latin typeface="Montserrat"/>
                <a:ea typeface="Montserrat"/>
                <a:cs typeface="Montserrat"/>
                <a:sym typeface="Montserrat"/>
              </a:rPr>
              <a:t>Kulturminnefond / </a:t>
            </a:r>
            <a:r>
              <a:rPr lang="en-US" sz="1700" dirty="0" err="1">
                <a:solidFill>
                  <a:srgbClr val="43270E"/>
                </a:solidFill>
                <a:latin typeface="Montserrat"/>
                <a:ea typeface="Montserrat"/>
                <a:cs typeface="Montserrat"/>
                <a:sym typeface="Montserrat"/>
              </a:rPr>
              <a:t>bygg</a:t>
            </a:r>
            <a:r>
              <a:rPr lang="en-US" sz="1700" dirty="0">
                <a:solidFill>
                  <a:srgbClr val="43270E"/>
                </a:solidFill>
                <a:latin typeface="Montserrat"/>
                <a:ea typeface="Montserrat"/>
                <a:cs typeface="Montserrat"/>
                <a:sym typeface="Montserrat"/>
              </a:rPr>
              <a:t>                                      10–15 %</a:t>
            </a:r>
          </a:p>
          <a:p>
            <a:pPr algn="l">
              <a:lnSpc>
                <a:spcPts val="3128"/>
              </a:lnSpc>
            </a:pPr>
            <a:r>
              <a:rPr lang="en-US" sz="1700" dirty="0" err="1">
                <a:solidFill>
                  <a:srgbClr val="43270E"/>
                </a:solidFill>
                <a:latin typeface="Montserrat"/>
                <a:ea typeface="Montserrat"/>
                <a:cs typeface="Montserrat"/>
                <a:sym typeface="Montserrat"/>
              </a:rPr>
              <a:t>Innovasjon</a:t>
            </a:r>
            <a:r>
              <a:rPr lang="en-US" sz="1700" dirty="0">
                <a:solidFill>
                  <a:srgbClr val="43270E"/>
                </a:solidFill>
                <a:latin typeface="Montserrat"/>
                <a:ea typeface="Montserrat"/>
                <a:cs typeface="Montserrat"/>
                <a:sym typeface="Montserrat"/>
              </a:rPr>
              <a:t> Norge / </a:t>
            </a:r>
            <a:r>
              <a:rPr lang="en-US" sz="1700" dirty="0" err="1">
                <a:solidFill>
                  <a:srgbClr val="43270E"/>
                </a:solidFill>
                <a:latin typeface="Montserrat"/>
                <a:ea typeface="Montserrat"/>
                <a:cs typeface="Montserrat"/>
                <a:sym typeface="Montserrat"/>
              </a:rPr>
              <a:t>reiseliv</a:t>
            </a:r>
            <a:r>
              <a:rPr lang="en-US" sz="1700" dirty="0">
                <a:solidFill>
                  <a:srgbClr val="43270E"/>
                </a:solidFill>
                <a:latin typeface="Montserrat"/>
                <a:ea typeface="Montserrat"/>
                <a:cs typeface="Montserrat"/>
                <a:sym typeface="Montserrat"/>
              </a:rPr>
              <a:t> / </a:t>
            </a:r>
            <a:r>
              <a:rPr lang="en-US" sz="1700" dirty="0" err="1">
                <a:solidFill>
                  <a:srgbClr val="43270E"/>
                </a:solidFill>
                <a:latin typeface="Montserrat"/>
                <a:ea typeface="Montserrat"/>
                <a:cs typeface="Montserrat"/>
                <a:sym typeface="Montserrat"/>
              </a:rPr>
              <a:t>landbruk</a:t>
            </a:r>
            <a:r>
              <a:rPr lang="en-US" sz="1700" dirty="0">
                <a:solidFill>
                  <a:srgbClr val="43270E"/>
                </a:solidFill>
                <a:latin typeface="Montserrat"/>
                <a:ea typeface="Montserrat"/>
                <a:cs typeface="Montserrat"/>
                <a:sym typeface="Montserrat"/>
              </a:rPr>
              <a:t>             10–15 %</a:t>
            </a:r>
          </a:p>
          <a:p>
            <a:pPr algn="l">
              <a:lnSpc>
                <a:spcPts val="3128"/>
              </a:lnSpc>
            </a:pPr>
            <a:r>
              <a:rPr lang="en-US" sz="1700" dirty="0">
                <a:solidFill>
                  <a:srgbClr val="43270E"/>
                </a:solidFill>
                <a:latin typeface="Montserrat"/>
                <a:ea typeface="Montserrat"/>
                <a:cs typeface="Montserrat"/>
                <a:sym typeface="Montserrat"/>
              </a:rPr>
              <a:t>Private </a:t>
            </a:r>
            <a:r>
              <a:rPr lang="en-US" sz="1700" dirty="0" err="1">
                <a:solidFill>
                  <a:srgbClr val="43270E"/>
                </a:solidFill>
                <a:latin typeface="Montserrat"/>
                <a:ea typeface="Montserrat"/>
                <a:cs typeface="Montserrat"/>
                <a:sym typeface="Montserrat"/>
              </a:rPr>
              <a:t>stiftelser</a:t>
            </a:r>
            <a:r>
              <a:rPr lang="en-US" sz="1700" dirty="0">
                <a:solidFill>
                  <a:srgbClr val="43270E"/>
                </a:solidFill>
                <a:latin typeface="Montserrat"/>
                <a:ea typeface="Montserrat"/>
                <a:cs typeface="Montserrat"/>
                <a:sym typeface="Montserrat"/>
              </a:rPr>
              <a:t>                                                     10–20 %</a:t>
            </a:r>
          </a:p>
          <a:p>
            <a:pPr algn="l">
              <a:lnSpc>
                <a:spcPts val="3128"/>
              </a:lnSpc>
            </a:pPr>
            <a:r>
              <a:rPr lang="en-US" sz="1700" dirty="0">
                <a:solidFill>
                  <a:srgbClr val="43270E"/>
                </a:solidFill>
                <a:latin typeface="Montserrat"/>
                <a:ea typeface="Montserrat"/>
                <a:cs typeface="Montserrat"/>
                <a:sym typeface="Montserrat"/>
              </a:rPr>
              <a:t>Private </a:t>
            </a:r>
            <a:r>
              <a:rPr lang="en-US" sz="1700" dirty="0" err="1">
                <a:solidFill>
                  <a:srgbClr val="43270E"/>
                </a:solidFill>
                <a:latin typeface="Montserrat"/>
                <a:ea typeface="Montserrat"/>
                <a:cs typeface="Montserrat"/>
                <a:sym typeface="Montserrat"/>
              </a:rPr>
              <a:t>givere</a:t>
            </a:r>
            <a:r>
              <a:rPr lang="en-US" sz="1700" dirty="0">
                <a:solidFill>
                  <a:srgbClr val="43270E"/>
                </a:solidFill>
                <a:latin typeface="Montserrat"/>
                <a:ea typeface="Montserrat"/>
                <a:cs typeface="Montserrat"/>
                <a:sym typeface="Montserrat"/>
              </a:rPr>
              <a:t> / </a:t>
            </a:r>
            <a:r>
              <a:rPr lang="en-US" sz="1700" dirty="0" err="1">
                <a:solidFill>
                  <a:srgbClr val="43270E"/>
                </a:solidFill>
                <a:latin typeface="Montserrat"/>
                <a:ea typeface="Montserrat"/>
                <a:cs typeface="Montserrat"/>
                <a:sym typeface="Montserrat"/>
              </a:rPr>
              <a:t>sponsorer</a:t>
            </a:r>
            <a:r>
              <a:rPr lang="en-US" sz="1700" dirty="0">
                <a:solidFill>
                  <a:srgbClr val="43270E"/>
                </a:solidFill>
                <a:latin typeface="Montserrat"/>
                <a:ea typeface="Montserrat"/>
                <a:cs typeface="Montserrat"/>
                <a:sym typeface="Montserrat"/>
              </a:rPr>
              <a:t>                                     5–10 %</a:t>
            </a:r>
          </a:p>
          <a:p>
            <a:pPr algn="l">
              <a:lnSpc>
                <a:spcPts val="3128"/>
              </a:lnSpc>
            </a:pPr>
            <a:r>
              <a:rPr lang="en-US" sz="1700" dirty="0">
                <a:solidFill>
                  <a:srgbClr val="43270E"/>
                </a:solidFill>
                <a:latin typeface="Montserrat"/>
                <a:ea typeface="Montserrat"/>
                <a:cs typeface="Montserrat"/>
                <a:sym typeface="Montserrat"/>
              </a:rPr>
              <a:t>Lokal </a:t>
            </a:r>
            <a:r>
              <a:rPr lang="en-US" sz="1700" dirty="0" err="1">
                <a:solidFill>
                  <a:srgbClr val="43270E"/>
                </a:solidFill>
                <a:latin typeface="Montserrat"/>
                <a:ea typeface="Montserrat"/>
                <a:cs typeface="Montserrat"/>
                <a:sym typeface="Montserrat"/>
              </a:rPr>
              <a:t>egeninnsats</a:t>
            </a:r>
            <a:r>
              <a:rPr lang="en-US" sz="1700" dirty="0">
                <a:solidFill>
                  <a:srgbClr val="43270E"/>
                </a:solidFill>
                <a:latin typeface="Montserrat"/>
                <a:ea typeface="Montserrat"/>
                <a:cs typeface="Montserrat"/>
                <a:sym typeface="Montserrat"/>
              </a:rPr>
              <a:t> / dugnad                                  3–5 %</a:t>
            </a:r>
          </a:p>
          <a:p>
            <a:pPr algn="ctr">
              <a:lnSpc>
                <a:spcPts val="3128"/>
              </a:lnSpc>
            </a:pPr>
            <a:endParaRPr lang="en-US" sz="1700" dirty="0">
              <a:solidFill>
                <a:srgbClr val="43270E"/>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0287000"/>
          </a:xfrm>
          <a:prstGeom prst="rect">
            <a:avLst/>
          </a:prstGeom>
          <a:solidFill>
            <a:srgbClr val="FDFEEC"/>
          </a:solidFill>
        </p:spPr>
        <p:txBody>
          <a:bodyPr/>
          <a:lstStyle/>
          <a:p>
            <a:endParaRPr lang="nb-NO"/>
          </a:p>
        </p:txBody>
      </p:sp>
      <p:sp>
        <p:nvSpPr>
          <p:cNvPr id="3" name="TextBox 3"/>
          <p:cNvSpPr txBox="1"/>
          <p:nvPr/>
        </p:nvSpPr>
        <p:spPr>
          <a:xfrm>
            <a:off x="1028700" y="942975"/>
            <a:ext cx="7541006" cy="1571625"/>
          </a:xfrm>
          <a:prstGeom prst="rect">
            <a:avLst/>
          </a:prstGeom>
        </p:spPr>
        <p:txBody>
          <a:bodyPr lIns="0" tIns="0" rIns="0" bIns="0" rtlCol="0" anchor="t">
            <a:spAutoFit/>
          </a:bodyPr>
          <a:lstStyle/>
          <a:p>
            <a:pPr algn="l">
              <a:lnSpc>
                <a:spcPts val="4771"/>
              </a:lnSpc>
            </a:pPr>
            <a:r>
              <a:rPr lang="en-US" sz="3976">
                <a:solidFill>
                  <a:srgbClr val="925520"/>
                </a:solidFill>
                <a:latin typeface="Old Standard"/>
                <a:ea typeface="Old Standard"/>
                <a:cs typeface="Old Standard"/>
                <a:sym typeface="Old Standard"/>
              </a:rPr>
              <a:t>Mulige</a:t>
            </a:r>
          </a:p>
          <a:p>
            <a:pPr algn="l">
              <a:lnSpc>
                <a:spcPts val="7048"/>
              </a:lnSpc>
            </a:pPr>
            <a:r>
              <a:rPr lang="en-US" sz="5873">
                <a:solidFill>
                  <a:srgbClr val="925520"/>
                </a:solidFill>
                <a:latin typeface="Old Standard"/>
                <a:ea typeface="Old Standard"/>
                <a:cs typeface="Old Standard"/>
                <a:sym typeface="Old Standard"/>
              </a:rPr>
              <a:t>samarbeidspartnere</a:t>
            </a:r>
          </a:p>
        </p:txBody>
      </p:sp>
      <p:sp>
        <p:nvSpPr>
          <p:cNvPr id="4" name="TextBox 4"/>
          <p:cNvSpPr txBox="1"/>
          <p:nvPr/>
        </p:nvSpPr>
        <p:spPr>
          <a:xfrm>
            <a:off x="9584555" y="2808073"/>
            <a:ext cx="4166905" cy="5264912"/>
          </a:xfrm>
          <a:prstGeom prst="rect">
            <a:avLst/>
          </a:prstGeom>
        </p:spPr>
        <p:txBody>
          <a:bodyPr lIns="0" tIns="0" rIns="0" bIns="0" rtlCol="0" anchor="t">
            <a:spAutoFit/>
          </a:bodyPr>
          <a:lstStyle/>
          <a:p>
            <a:pPr algn="l">
              <a:lnSpc>
                <a:spcPts val="2040"/>
              </a:lnSpc>
            </a:pPr>
            <a:endParaRPr/>
          </a:p>
          <a:p>
            <a:pPr algn="l">
              <a:lnSpc>
                <a:spcPts val="3128"/>
              </a:lnSpc>
              <a:spcBef>
                <a:spcPct val="0"/>
              </a:spcBef>
            </a:pPr>
            <a:r>
              <a:rPr lang="en-US" sz="1700">
                <a:solidFill>
                  <a:srgbClr val="43270E"/>
                </a:solidFill>
                <a:latin typeface="Montserrat"/>
                <a:ea typeface="Montserrat"/>
                <a:cs typeface="Montserrat"/>
                <a:sym typeface="Montserrat"/>
              </a:rPr>
              <a:t>Vestland fylkeskommune</a:t>
            </a:r>
          </a:p>
          <a:p>
            <a:pPr algn="l">
              <a:lnSpc>
                <a:spcPts val="3128"/>
              </a:lnSpc>
              <a:spcBef>
                <a:spcPct val="0"/>
              </a:spcBef>
            </a:pPr>
            <a:r>
              <a:rPr lang="en-US" sz="1700">
                <a:solidFill>
                  <a:srgbClr val="43270E"/>
                </a:solidFill>
                <a:latin typeface="Montserrat"/>
                <a:ea typeface="Montserrat"/>
                <a:cs typeface="Montserrat"/>
                <a:sym typeface="Montserrat"/>
              </a:rPr>
              <a:t>Gulen kommune</a:t>
            </a:r>
          </a:p>
          <a:p>
            <a:pPr algn="l">
              <a:lnSpc>
                <a:spcPts val="3128"/>
              </a:lnSpc>
              <a:spcBef>
                <a:spcPct val="0"/>
              </a:spcBef>
            </a:pPr>
            <a:r>
              <a:rPr lang="en-US" sz="1700">
                <a:solidFill>
                  <a:srgbClr val="43270E"/>
                </a:solidFill>
                <a:latin typeface="Montserrat"/>
                <a:ea typeface="Montserrat"/>
                <a:cs typeface="Montserrat"/>
                <a:sym typeface="Montserrat"/>
              </a:rPr>
              <a:t>Nasjonalbiblioteket</a:t>
            </a:r>
          </a:p>
          <a:p>
            <a:pPr algn="l">
              <a:lnSpc>
                <a:spcPts val="3128"/>
              </a:lnSpc>
              <a:spcBef>
                <a:spcPct val="0"/>
              </a:spcBef>
            </a:pPr>
            <a:r>
              <a:rPr lang="en-US" sz="1700">
                <a:solidFill>
                  <a:srgbClr val="43270E"/>
                </a:solidFill>
                <a:latin typeface="Montserrat"/>
                <a:ea typeface="Montserrat"/>
                <a:cs typeface="Montserrat"/>
                <a:sym typeface="Montserrat"/>
              </a:rPr>
              <a:t>Nasjonalarkivet</a:t>
            </a:r>
          </a:p>
          <a:p>
            <a:pPr algn="l">
              <a:lnSpc>
                <a:spcPts val="3128"/>
              </a:lnSpc>
              <a:spcBef>
                <a:spcPct val="0"/>
              </a:spcBef>
            </a:pPr>
            <a:r>
              <a:rPr lang="en-US" sz="1700">
                <a:solidFill>
                  <a:srgbClr val="43270E"/>
                </a:solidFill>
                <a:latin typeface="Montserrat"/>
                <a:ea typeface="Montserrat"/>
                <a:cs typeface="Montserrat"/>
                <a:sym typeface="Montserrat"/>
              </a:rPr>
              <a:t>Sparebankstiftinga Sogn og Fjordane</a:t>
            </a:r>
          </a:p>
          <a:p>
            <a:pPr algn="l">
              <a:lnSpc>
                <a:spcPts val="3128"/>
              </a:lnSpc>
              <a:spcBef>
                <a:spcPct val="0"/>
              </a:spcBef>
            </a:pPr>
            <a:r>
              <a:rPr lang="en-US" sz="1700">
                <a:solidFill>
                  <a:srgbClr val="43270E"/>
                </a:solidFill>
                <a:latin typeface="Montserrat"/>
                <a:ea typeface="Montserrat"/>
                <a:cs typeface="Montserrat"/>
                <a:sym typeface="Montserrat"/>
              </a:rPr>
              <a:t>Stiftelsen Fritt Ord</a:t>
            </a:r>
          </a:p>
          <a:p>
            <a:pPr algn="l">
              <a:lnSpc>
                <a:spcPts val="3128"/>
              </a:lnSpc>
              <a:spcBef>
                <a:spcPct val="0"/>
              </a:spcBef>
            </a:pPr>
            <a:r>
              <a:rPr lang="en-US" sz="1700">
                <a:solidFill>
                  <a:srgbClr val="43270E"/>
                </a:solidFill>
                <a:latin typeface="Montserrat"/>
                <a:ea typeface="Montserrat"/>
                <a:cs typeface="Montserrat"/>
                <a:sym typeface="Montserrat"/>
              </a:rPr>
              <a:t>Universitetet i Bergen</a:t>
            </a:r>
          </a:p>
          <a:p>
            <a:pPr algn="l">
              <a:lnSpc>
                <a:spcPts val="3128"/>
              </a:lnSpc>
              <a:spcBef>
                <a:spcPct val="0"/>
              </a:spcBef>
            </a:pPr>
            <a:r>
              <a:rPr lang="en-US" sz="1700">
                <a:solidFill>
                  <a:srgbClr val="43270E"/>
                </a:solidFill>
                <a:latin typeface="Montserrat"/>
                <a:ea typeface="Montserrat"/>
                <a:cs typeface="Montserrat"/>
                <a:sym typeface="Montserrat"/>
              </a:rPr>
              <a:t>Universitet i Oslo</a:t>
            </a:r>
          </a:p>
          <a:p>
            <a:pPr algn="l">
              <a:lnSpc>
                <a:spcPts val="3128"/>
              </a:lnSpc>
              <a:spcBef>
                <a:spcPct val="0"/>
              </a:spcBef>
            </a:pPr>
            <a:r>
              <a:rPr lang="en-US" sz="1700">
                <a:solidFill>
                  <a:srgbClr val="43270E"/>
                </a:solidFill>
                <a:latin typeface="Montserrat"/>
                <a:ea typeface="Montserrat"/>
                <a:cs typeface="Montserrat"/>
                <a:sym typeface="Montserrat"/>
              </a:rPr>
              <a:t>Eidsvoll Museum 1814</a:t>
            </a:r>
          </a:p>
          <a:p>
            <a:pPr algn="l">
              <a:lnSpc>
                <a:spcPts val="3128"/>
              </a:lnSpc>
              <a:spcBef>
                <a:spcPct val="0"/>
              </a:spcBef>
            </a:pPr>
            <a:r>
              <a:rPr lang="en-US" sz="1700">
                <a:solidFill>
                  <a:srgbClr val="43270E"/>
                </a:solidFill>
                <a:latin typeface="Montserrat"/>
                <a:ea typeface="Montserrat"/>
                <a:cs typeface="Montserrat"/>
                <a:sym typeface="Montserrat"/>
              </a:rPr>
              <a:t>Norsk Folkemuseum</a:t>
            </a:r>
          </a:p>
          <a:p>
            <a:pPr algn="l">
              <a:lnSpc>
                <a:spcPts val="3128"/>
              </a:lnSpc>
              <a:spcBef>
                <a:spcPct val="0"/>
              </a:spcBef>
            </a:pPr>
            <a:r>
              <a:rPr lang="en-US" sz="1700">
                <a:solidFill>
                  <a:srgbClr val="43270E"/>
                </a:solidFill>
                <a:latin typeface="Montserrat"/>
                <a:ea typeface="Montserrat"/>
                <a:cs typeface="Montserrat"/>
                <a:sym typeface="Montserrat"/>
              </a:rPr>
              <a:t>Fortidsminneforeningen</a:t>
            </a:r>
          </a:p>
          <a:p>
            <a:pPr algn="l">
              <a:lnSpc>
                <a:spcPts val="3128"/>
              </a:lnSpc>
              <a:spcBef>
                <a:spcPct val="0"/>
              </a:spcBef>
            </a:pPr>
            <a:r>
              <a:rPr lang="en-US" sz="1700">
                <a:solidFill>
                  <a:srgbClr val="43270E"/>
                </a:solidFill>
                <a:latin typeface="Montserrat"/>
                <a:ea typeface="Montserrat"/>
                <a:cs typeface="Montserrat"/>
                <a:sym typeface="Montserrat"/>
              </a:rPr>
              <a:t>Lokalt og regionalt næringsliv</a:t>
            </a:r>
          </a:p>
          <a:p>
            <a:pPr algn="l">
              <a:lnSpc>
                <a:spcPts val="3128"/>
              </a:lnSpc>
            </a:pPr>
            <a:r>
              <a:rPr lang="en-US" sz="1700">
                <a:solidFill>
                  <a:srgbClr val="43270E"/>
                </a:solidFill>
                <a:latin typeface="Montserrat"/>
                <a:ea typeface="Montserrat"/>
                <a:cs typeface="Montserrat"/>
                <a:sym typeface="Montserrat"/>
              </a:rPr>
              <a:t>Lokale foreninger og lag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59484"/>
        </a:solidFill>
        <a:effectLst/>
      </p:bgPr>
    </p:bg>
    <p:spTree>
      <p:nvGrpSpPr>
        <p:cNvPr id="1" name=""/>
        <p:cNvGrpSpPr/>
        <p:nvPr/>
      </p:nvGrpSpPr>
      <p:grpSpPr>
        <a:xfrm>
          <a:off x="0" y="0"/>
          <a:ext cx="0" cy="0"/>
          <a:chOff x="0" y="0"/>
          <a:chExt cx="0" cy="0"/>
        </a:xfrm>
      </p:grpSpPr>
      <p:sp>
        <p:nvSpPr>
          <p:cNvPr id="2" name="Freeform 2"/>
          <p:cNvSpPr/>
          <p:nvPr/>
        </p:nvSpPr>
        <p:spPr>
          <a:xfrm>
            <a:off x="10552184" y="2344079"/>
            <a:ext cx="1909844" cy="2341935"/>
          </a:xfrm>
          <a:custGeom>
            <a:avLst/>
            <a:gdLst/>
            <a:ahLst/>
            <a:cxnLst/>
            <a:rect l="l" t="t" r="r" b="b"/>
            <a:pathLst>
              <a:path w="1909844" h="2341935">
                <a:moveTo>
                  <a:pt x="0" y="0"/>
                </a:moveTo>
                <a:lnTo>
                  <a:pt x="1909843" y="0"/>
                </a:lnTo>
                <a:lnTo>
                  <a:pt x="1909843" y="2341935"/>
                </a:lnTo>
                <a:lnTo>
                  <a:pt x="0" y="2341935"/>
                </a:lnTo>
                <a:lnTo>
                  <a:pt x="0" y="0"/>
                </a:lnTo>
                <a:close/>
              </a:path>
            </a:pathLst>
          </a:custGeom>
          <a:blipFill>
            <a:blip r:embed="rId2"/>
            <a:stretch>
              <a:fillRect/>
            </a:stretch>
          </a:blipFill>
        </p:spPr>
        <p:txBody>
          <a:bodyPr/>
          <a:lstStyle/>
          <a:p>
            <a:endParaRPr lang="nb-NO"/>
          </a:p>
        </p:txBody>
      </p:sp>
      <p:sp>
        <p:nvSpPr>
          <p:cNvPr id="3" name="Freeform 3"/>
          <p:cNvSpPr/>
          <p:nvPr/>
        </p:nvSpPr>
        <p:spPr>
          <a:xfrm>
            <a:off x="604981" y="2344079"/>
            <a:ext cx="1940586" cy="2341935"/>
          </a:xfrm>
          <a:custGeom>
            <a:avLst/>
            <a:gdLst/>
            <a:ahLst/>
            <a:cxnLst/>
            <a:rect l="l" t="t" r="r" b="b"/>
            <a:pathLst>
              <a:path w="1940586" h="2341935">
                <a:moveTo>
                  <a:pt x="0" y="0"/>
                </a:moveTo>
                <a:lnTo>
                  <a:pt x="1940586" y="0"/>
                </a:lnTo>
                <a:lnTo>
                  <a:pt x="1940586" y="2341935"/>
                </a:lnTo>
                <a:lnTo>
                  <a:pt x="0" y="2341935"/>
                </a:lnTo>
                <a:lnTo>
                  <a:pt x="0" y="0"/>
                </a:lnTo>
                <a:close/>
              </a:path>
            </a:pathLst>
          </a:custGeom>
          <a:blipFill>
            <a:blip r:embed="rId3"/>
            <a:stretch>
              <a:fillRect/>
            </a:stretch>
          </a:blipFill>
        </p:spPr>
        <p:txBody>
          <a:bodyPr/>
          <a:lstStyle/>
          <a:p>
            <a:endParaRPr lang="nb-NO"/>
          </a:p>
        </p:txBody>
      </p:sp>
      <p:sp>
        <p:nvSpPr>
          <p:cNvPr id="4" name="TextBox 4"/>
          <p:cNvSpPr txBox="1"/>
          <p:nvPr/>
        </p:nvSpPr>
        <p:spPr>
          <a:xfrm>
            <a:off x="1028700" y="556090"/>
            <a:ext cx="5665202" cy="1171575"/>
          </a:xfrm>
          <a:prstGeom prst="rect">
            <a:avLst/>
          </a:prstGeom>
        </p:spPr>
        <p:txBody>
          <a:bodyPr lIns="0" tIns="0" rIns="0" bIns="0" rtlCol="0" anchor="t">
            <a:spAutoFit/>
          </a:bodyPr>
          <a:lstStyle/>
          <a:p>
            <a:pPr algn="l">
              <a:lnSpc>
                <a:spcPts val="8057"/>
              </a:lnSpc>
            </a:pPr>
            <a:r>
              <a:rPr lang="en-US" sz="6714">
                <a:solidFill>
                  <a:srgbClr val="FDFEEC"/>
                </a:solidFill>
                <a:latin typeface="Old Standard"/>
                <a:ea typeface="Old Standard"/>
                <a:cs typeface="Old Standard"/>
                <a:sym typeface="Old Standard"/>
              </a:rPr>
              <a:t>Hvem står bak</a:t>
            </a:r>
          </a:p>
        </p:txBody>
      </p:sp>
      <p:sp>
        <p:nvSpPr>
          <p:cNvPr id="5" name="TextBox 5"/>
          <p:cNvSpPr txBox="1"/>
          <p:nvPr/>
        </p:nvSpPr>
        <p:spPr>
          <a:xfrm>
            <a:off x="2945933" y="2344079"/>
            <a:ext cx="6408117" cy="8181975"/>
          </a:xfrm>
          <a:prstGeom prst="rect">
            <a:avLst/>
          </a:prstGeom>
        </p:spPr>
        <p:txBody>
          <a:bodyPr lIns="0" tIns="0" rIns="0" bIns="0" rtlCol="0" anchor="t">
            <a:spAutoFit/>
          </a:bodyPr>
          <a:lstStyle/>
          <a:p>
            <a:pPr algn="l">
              <a:lnSpc>
                <a:spcPts val="2298"/>
              </a:lnSpc>
            </a:pPr>
            <a:r>
              <a:rPr lang="en-US" sz="1915" b="1">
                <a:solidFill>
                  <a:srgbClr val="FDFEEC"/>
                </a:solidFill>
                <a:latin typeface="Montserrat Bold"/>
                <a:ea typeface="Montserrat Bold"/>
                <a:cs typeface="Montserrat Bold"/>
                <a:sym typeface="Montserrat Bold"/>
              </a:rPr>
              <a:t>Espen Selvik - Initiativtaker / prosjektansvarlig</a:t>
            </a:r>
          </a:p>
          <a:p>
            <a:pPr algn="l">
              <a:lnSpc>
                <a:spcPts val="2566"/>
              </a:lnSpc>
            </a:pPr>
            <a:endParaRPr lang="en-US" sz="1915" b="1">
              <a:solidFill>
                <a:srgbClr val="FDFEEC"/>
              </a:solidFill>
              <a:latin typeface="Montserrat Bold"/>
              <a:ea typeface="Montserrat Bold"/>
              <a:cs typeface="Montserrat Bold"/>
              <a:sym typeface="Montserrat Bold"/>
            </a:endParaRPr>
          </a:p>
          <a:p>
            <a:pPr algn="l">
              <a:lnSpc>
                <a:spcPts val="2298"/>
              </a:lnSpc>
            </a:pPr>
            <a:r>
              <a:rPr lang="en-US" sz="1715" spc="25">
                <a:solidFill>
                  <a:srgbClr val="FDFEEC"/>
                </a:solidFill>
                <a:latin typeface="Montserrat"/>
                <a:ea typeface="Montserrat"/>
                <a:cs typeface="Montserrat"/>
                <a:sym typeface="Montserrat"/>
              </a:rPr>
              <a:t>Espen Selvik er dirigent, komponist, musikkanmelder, forfatter, økonom og historiker. </a:t>
            </a:r>
          </a:p>
          <a:p>
            <a:pPr algn="l">
              <a:lnSpc>
                <a:spcPts val="1360"/>
              </a:lnSpc>
            </a:pPr>
            <a:endParaRPr lang="en-US" sz="1715" spc="25">
              <a:solidFill>
                <a:srgbClr val="FDFEEC"/>
              </a:solidFill>
              <a:latin typeface="Montserrat"/>
              <a:ea typeface="Montserrat"/>
              <a:cs typeface="Montserrat"/>
              <a:sym typeface="Montserrat"/>
            </a:endParaRPr>
          </a:p>
          <a:p>
            <a:pPr algn="l">
              <a:lnSpc>
                <a:spcPts val="2298"/>
              </a:lnSpc>
            </a:pPr>
            <a:r>
              <a:rPr lang="en-US" sz="1715" spc="17">
                <a:solidFill>
                  <a:srgbClr val="FDFEEC"/>
                </a:solidFill>
                <a:latin typeface="Montserrat"/>
                <a:ea typeface="Montserrat"/>
                <a:cs typeface="Montserrat"/>
                <a:sym typeface="Montserrat"/>
              </a:rPr>
              <a:t>Han har skrevet fem symfonier og to oratorier. Espen Selvik komponerte bland annet orkesterverket «Synergi» til Norges Handelshøyskoles 50-årsjubileum i Grieghallen, fremført av Bergen Filharmoniske Orkester med dirigent Karsten Andersen.</a:t>
            </a:r>
          </a:p>
          <a:p>
            <a:pPr algn="l">
              <a:lnSpc>
                <a:spcPts val="1360"/>
              </a:lnSpc>
            </a:pPr>
            <a:endParaRPr lang="en-US" sz="1715" spc="17">
              <a:solidFill>
                <a:srgbClr val="FDFEEC"/>
              </a:solidFill>
              <a:latin typeface="Montserrat"/>
              <a:ea typeface="Montserrat"/>
              <a:cs typeface="Montserrat"/>
              <a:sym typeface="Montserrat"/>
            </a:endParaRPr>
          </a:p>
          <a:p>
            <a:pPr algn="l">
              <a:lnSpc>
                <a:spcPts val="2298"/>
              </a:lnSpc>
            </a:pPr>
            <a:r>
              <a:rPr lang="en-US" sz="1715" spc="17">
                <a:solidFill>
                  <a:srgbClr val="FDFEEC"/>
                </a:solidFill>
                <a:latin typeface="Montserrat"/>
                <a:ea typeface="Montserrat"/>
                <a:cs typeface="Montserrat"/>
                <a:sym typeface="Montserrat"/>
              </a:rPr>
              <a:t>Selvik har vært leder for Gulatinget, det offisielle tusenårsstedet for Gulen kommune og Sogn og Fjordane fylkeskommune. Nylig har han skrevet en avhandling om Henrik Wergelands besøk i Brekke i 1832. Dette oppholdet bidro til å gjøre Wergeland til en av Norges viktigste diktere, samfunnsbyggere og inspiratorer.</a:t>
            </a:r>
          </a:p>
          <a:p>
            <a:pPr algn="l">
              <a:lnSpc>
                <a:spcPts val="1360"/>
              </a:lnSpc>
            </a:pPr>
            <a:endParaRPr lang="en-US" sz="1715" spc="17">
              <a:solidFill>
                <a:srgbClr val="FDFEEC"/>
              </a:solidFill>
              <a:latin typeface="Montserrat"/>
              <a:ea typeface="Montserrat"/>
              <a:cs typeface="Montserrat"/>
              <a:sym typeface="Montserrat"/>
            </a:endParaRPr>
          </a:p>
          <a:p>
            <a:pPr algn="l">
              <a:lnSpc>
                <a:spcPts val="2298"/>
              </a:lnSpc>
            </a:pPr>
            <a:r>
              <a:rPr lang="en-US" sz="1715" spc="25">
                <a:solidFill>
                  <a:srgbClr val="FDFEEC"/>
                </a:solidFill>
                <a:latin typeface="Montserrat"/>
                <a:ea typeface="Montserrat"/>
                <a:cs typeface="Montserrat"/>
                <a:sym typeface="Montserrat"/>
              </a:rPr>
              <a:t>Visjonen om et Wergelandmuseum i Brekke springer ut av Selviks sterke engasjement for Henrik Wergelands liv og virksomhet. Han har tro på at Wergelands idéer om frihet, menneskeverd og natur fortsatt har stor betydning i vår tid. Med nærhet til slektsgården Verkland presenterer Espen Selvik en idé der Den Gamle Banken i Brekke kan bli en fremtidig møteplass og et moderne og levende museum for denne kulturarven.</a:t>
            </a:r>
          </a:p>
          <a:p>
            <a:pPr algn="l">
              <a:lnSpc>
                <a:spcPts val="2298"/>
              </a:lnSpc>
            </a:pPr>
            <a:endParaRPr lang="en-US" sz="1715" spc="25">
              <a:solidFill>
                <a:srgbClr val="FDFEEC"/>
              </a:solidFill>
              <a:latin typeface="Montserrat"/>
              <a:ea typeface="Montserrat"/>
              <a:cs typeface="Montserrat"/>
              <a:sym typeface="Montserrat"/>
            </a:endParaRPr>
          </a:p>
          <a:p>
            <a:pPr algn="l">
              <a:lnSpc>
                <a:spcPts val="2058"/>
              </a:lnSpc>
              <a:spcBef>
                <a:spcPct val="0"/>
              </a:spcBef>
            </a:pPr>
            <a:endParaRPr lang="en-US" sz="1715" spc="25">
              <a:solidFill>
                <a:srgbClr val="FDFEEC"/>
              </a:solidFill>
              <a:latin typeface="Montserrat"/>
              <a:ea typeface="Montserrat"/>
              <a:cs typeface="Montserrat"/>
              <a:sym typeface="Montserrat"/>
            </a:endParaRPr>
          </a:p>
          <a:p>
            <a:pPr algn="l">
              <a:lnSpc>
                <a:spcPts val="2058"/>
              </a:lnSpc>
              <a:spcBef>
                <a:spcPct val="0"/>
              </a:spcBef>
            </a:pPr>
            <a:endParaRPr lang="en-US" sz="1715" spc="25">
              <a:solidFill>
                <a:srgbClr val="FDFEEC"/>
              </a:solidFill>
              <a:latin typeface="Montserrat"/>
              <a:ea typeface="Montserrat"/>
              <a:cs typeface="Montserrat"/>
              <a:sym typeface="Montserrat"/>
            </a:endParaRPr>
          </a:p>
          <a:p>
            <a:pPr algn="ctr">
              <a:lnSpc>
                <a:spcPts val="2058"/>
              </a:lnSpc>
              <a:spcBef>
                <a:spcPct val="0"/>
              </a:spcBef>
            </a:pPr>
            <a:endParaRPr lang="en-US" sz="1715" spc="25">
              <a:solidFill>
                <a:srgbClr val="FDFEEC"/>
              </a:solidFill>
              <a:latin typeface="Montserrat"/>
              <a:ea typeface="Montserrat"/>
              <a:cs typeface="Montserrat"/>
              <a:sym typeface="Montserrat"/>
            </a:endParaRPr>
          </a:p>
        </p:txBody>
      </p:sp>
      <p:sp>
        <p:nvSpPr>
          <p:cNvPr id="6" name="TextBox 6"/>
          <p:cNvSpPr txBox="1"/>
          <p:nvPr/>
        </p:nvSpPr>
        <p:spPr>
          <a:xfrm>
            <a:off x="9139238" y="914400"/>
            <a:ext cx="9525" cy="1171575"/>
          </a:xfrm>
          <a:prstGeom prst="rect">
            <a:avLst/>
          </a:prstGeom>
        </p:spPr>
        <p:txBody>
          <a:bodyPr lIns="0" tIns="0" rIns="0" bIns="0" rtlCol="0" anchor="t">
            <a:spAutoFit/>
          </a:bodyPr>
          <a:lstStyle/>
          <a:p>
            <a:pPr algn="ctr">
              <a:lnSpc>
                <a:spcPts val="8057"/>
              </a:lnSpc>
              <a:spcBef>
                <a:spcPct val="0"/>
              </a:spcBef>
            </a:pPr>
            <a:endParaRPr/>
          </a:p>
        </p:txBody>
      </p:sp>
      <p:sp>
        <p:nvSpPr>
          <p:cNvPr id="7" name="TextBox 7"/>
          <p:cNvSpPr txBox="1"/>
          <p:nvPr/>
        </p:nvSpPr>
        <p:spPr>
          <a:xfrm>
            <a:off x="12862077" y="2344079"/>
            <a:ext cx="4634907" cy="4143375"/>
          </a:xfrm>
          <a:prstGeom prst="rect">
            <a:avLst/>
          </a:prstGeom>
        </p:spPr>
        <p:txBody>
          <a:bodyPr lIns="0" tIns="0" rIns="0" bIns="0" rtlCol="0" anchor="t">
            <a:spAutoFit/>
          </a:bodyPr>
          <a:lstStyle/>
          <a:p>
            <a:pPr algn="l">
              <a:lnSpc>
                <a:spcPts val="2298"/>
              </a:lnSpc>
              <a:spcBef>
                <a:spcPct val="0"/>
              </a:spcBef>
            </a:pPr>
            <a:r>
              <a:rPr lang="en-US" sz="1915" b="1">
                <a:solidFill>
                  <a:srgbClr val="FDFEEC"/>
                </a:solidFill>
                <a:latin typeface="Montserrat Bold"/>
                <a:ea typeface="Montserrat Bold"/>
                <a:cs typeface="Montserrat Bold"/>
                <a:sym typeface="Montserrat Bold"/>
              </a:rPr>
              <a:t>Nicole Schalin– arkitekt / prosjektutvikling</a:t>
            </a:r>
          </a:p>
          <a:p>
            <a:pPr algn="l">
              <a:lnSpc>
                <a:spcPts val="2058"/>
              </a:lnSpc>
              <a:spcBef>
                <a:spcPct val="0"/>
              </a:spcBef>
            </a:pPr>
            <a:endParaRPr lang="en-US" sz="1915" b="1">
              <a:solidFill>
                <a:srgbClr val="FDFEEC"/>
              </a:solidFill>
              <a:latin typeface="Montserrat Bold"/>
              <a:ea typeface="Montserrat Bold"/>
              <a:cs typeface="Montserrat Bold"/>
              <a:sym typeface="Montserrat Bold"/>
            </a:endParaRPr>
          </a:p>
          <a:p>
            <a:pPr algn="l">
              <a:lnSpc>
                <a:spcPts val="2298"/>
              </a:lnSpc>
            </a:pPr>
            <a:r>
              <a:rPr lang="en-US" sz="1715" spc="44">
                <a:solidFill>
                  <a:srgbClr val="FDFEEC"/>
                </a:solidFill>
                <a:latin typeface="Montserrat"/>
                <a:ea typeface="Montserrat"/>
                <a:cs typeface="Montserrat"/>
                <a:sym typeface="Montserrat"/>
              </a:rPr>
              <a:t>Nicole Schalin er arkitekt og permakultur designer med erfaring fra kulturprosjekter og bærekraftige utviklingsprosesser. </a:t>
            </a:r>
          </a:p>
          <a:p>
            <a:pPr algn="l">
              <a:lnSpc>
                <a:spcPts val="1628"/>
              </a:lnSpc>
            </a:pPr>
            <a:endParaRPr lang="en-US" sz="1715" spc="44">
              <a:solidFill>
                <a:srgbClr val="FDFEEC"/>
              </a:solidFill>
              <a:latin typeface="Montserrat"/>
              <a:ea typeface="Montserrat"/>
              <a:cs typeface="Montserrat"/>
              <a:sym typeface="Montserrat"/>
            </a:endParaRPr>
          </a:p>
          <a:p>
            <a:pPr algn="l">
              <a:lnSpc>
                <a:spcPts val="2298"/>
              </a:lnSpc>
            </a:pPr>
            <a:r>
              <a:rPr lang="en-US" sz="1715" spc="44">
                <a:solidFill>
                  <a:srgbClr val="FDFEEC"/>
                </a:solidFill>
                <a:latin typeface="Montserrat"/>
                <a:ea typeface="Montserrat"/>
                <a:cs typeface="Montserrat"/>
                <a:sym typeface="Montserrat"/>
              </a:rPr>
              <a:t>Hun bidrar med konseptutvikling, arkitektoniske vurderinger og miljøperspektiver i utviklingen av Wergelandmuseet. </a:t>
            </a:r>
          </a:p>
          <a:p>
            <a:pPr algn="l">
              <a:lnSpc>
                <a:spcPts val="2298"/>
              </a:lnSpc>
            </a:pPr>
            <a:r>
              <a:rPr lang="en-US" sz="1715" spc="44">
                <a:solidFill>
                  <a:srgbClr val="FDFEEC"/>
                </a:solidFill>
                <a:latin typeface="Montserrat"/>
                <a:ea typeface="Montserrat"/>
                <a:cs typeface="Montserrat"/>
                <a:sym typeface="Montserrat"/>
              </a:rPr>
              <a:t>Hun er eier og daglig leder i seeds arkitektur &amp; konsept.</a:t>
            </a:r>
          </a:p>
          <a:p>
            <a:pPr algn="ctr">
              <a:lnSpc>
                <a:spcPts val="2058"/>
              </a:lnSpc>
              <a:spcBef>
                <a:spcPct val="0"/>
              </a:spcBef>
            </a:pPr>
            <a:endParaRPr lang="en-US" sz="1715" spc="44">
              <a:solidFill>
                <a:srgbClr val="FDFEEC"/>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59484"/>
        </a:solidFill>
        <a:effectLst/>
      </p:bgPr>
    </p:bg>
    <p:spTree>
      <p:nvGrpSpPr>
        <p:cNvPr id="1" name=""/>
        <p:cNvGrpSpPr/>
        <p:nvPr/>
      </p:nvGrpSpPr>
      <p:grpSpPr>
        <a:xfrm>
          <a:off x="0" y="0"/>
          <a:ext cx="0" cy="0"/>
          <a:chOff x="0" y="0"/>
          <a:chExt cx="0" cy="0"/>
        </a:xfrm>
      </p:grpSpPr>
      <p:grpSp>
        <p:nvGrpSpPr>
          <p:cNvPr id="2" name="Group 2"/>
          <p:cNvGrpSpPr/>
          <p:nvPr/>
        </p:nvGrpSpPr>
        <p:grpSpPr>
          <a:xfrm>
            <a:off x="9068861" y="575018"/>
            <a:ext cx="7757709" cy="6197849"/>
            <a:chOff x="0" y="0"/>
            <a:chExt cx="10343612" cy="8263799"/>
          </a:xfrm>
        </p:grpSpPr>
        <p:sp>
          <p:nvSpPr>
            <p:cNvPr id="3" name="TextBox 3"/>
            <p:cNvSpPr txBox="1"/>
            <p:nvPr/>
          </p:nvSpPr>
          <p:spPr>
            <a:xfrm>
              <a:off x="0" y="-142875"/>
              <a:ext cx="10343612" cy="1379049"/>
            </a:xfrm>
            <a:prstGeom prst="rect">
              <a:avLst/>
            </a:prstGeom>
          </p:spPr>
          <p:txBody>
            <a:bodyPr lIns="0" tIns="0" rIns="0" bIns="0" rtlCol="0" anchor="t">
              <a:spAutoFit/>
            </a:bodyPr>
            <a:lstStyle/>
            <a:p>
              <a:pPr algn="r">
                <a:lnSpc>
                  <a:spcPts val="7300"/>
                </a:lnSpc>
              </a:pPr>
              <a:r>
                <a:rPr lang="en-US" sz="6083">
                  <a:solidFill>
                    <a:srgbClr val="FDFEEC"/>
                  </a:solidFill>
                  <a:latin typeface="Old Standard"/>
                  <a:ea typeface="Old Standard"/>
                  <a:cs typeface="Old Standard"/>
                  <a:sym typeface="Old Standard"/>
                </a:rPr>
                <a:t>Kontaktinformasjon</a:t>
              </a:r>
            </a:p>
          </p:txBody>
        </p:sp>
        <p:sp>
          <p:nvSpPr>
            <p:cNvPr id="4" name="TextBox 4"/>
            <p:cNvSpPr txBox="1"/>
            <p:nvPr/>
          </p:nvSpPr>
          <p:spPr>
            <a:xfrm>
              <a:off x="701203" y="2218826"/>
              <a:ext cx="9642409" cy="548839"/>
            </a:xfrm>
            <a:prstGeom prst="rect">
              <a:avLst/>
            </a:prstGeom>
          </p:spPr>
          <p:txBody>
            <a:bodyPr lIns="0" tIns="0" rIns="0" bIns="0" rtlCol="0" anchor="t">
              <a:spAutoFit/>
            </a:bodyPr>
            <a:lstStyle/>
            <a:p>
              <a:pPr algn="r">
                <a:lnSpc>
                  <a:spcPts val="3389"/>
                </a:lnSpc>
              </a:pPr>
              <a:r>
                <a:rPr lang="en-US" sz="2607" b="1">
                  <a:solidFill>
                    <a:srgbClr val="FDFEEC"/>
                  </a:solidFill>
                  <a:latin typeface="Montserrat Bold"/>
                  <a:ea typeface="Montserrat Bold"/>
                  <a:cs typeface="Montserrat Bold"/>
                  <a:sym typeface="Montserrat Bold"/>
                </a:rPr>
                <a:t>Adresse</a:t>
              </a:r>
            </a:p>
          </p:txBody>
        </p:sp>
        <p:sp>
          <p:nvSpPr>
            <p:cNvPr id="5" name="TextBox 5"/>
            <p:cNvSpPr txBox="1"/>
            <p:nvPr/>
          </p:nvSpPr>
          <p:spPr>
            <a:xfrm>
              <a:off x="701203" y="2966239"/>
              <a:ext cx="9642409" cy="374413"/>
            </a:xfrm>
            <a:prstGeom prst="rect">
              <a:avLst/>
            </a:prstGeom>
          </p:spPr>
          <p:txBody>
            <a:bodyPr lIns="0" tIns="0" rIns="0" bIns="0" rtlCol="0" anchor="t">
              <a:spAutoFit/>
            </a:bodyPr>
            <a:lstStyle/>
            <a:p>
              <a:pPr algn="r">
                <a:lnSpc>
                  <a:spcPts val="2433"/>
                </a:lnSpc>
              </a:pPr>
              <a:r>
                <a:rPr lang="en-US" sz="1738" b="1" spc="34">
                  <a:solidFill>
                    <a:srgbClr val="FDFEEC"/>
                  </a:solidFill>
                  <a:latin typeface="Montserrat Bold"/>
                  <a:ea typeface="Montserrat Bold"/>
                  <a:cs typeface="Montserrat Bold"/>
                  <a:sym typeface="Montserrat Bold"/>
                </a:rPr>
                <a:t>Engesetvegen 2, 5961 Brekke</a:t>
              </a:r>
            </a:p>
          </p:txBody>
        </p:sp>
        <p:sp>
          <p:nvSpPr>
            <p:cNvPr id="6" name="TextBox 6"/>
            <p:cNvSpPr txBox="1"/>
            <p:nvPr/>
          </p:nvSpPr>
          <p:spPr>
            <a:xfrm>
              <a:off x="701203" y="3996861"/>
              <a:ext cx="9642409" cy="548839"/>
            </a:xfrm>
            <a:prstGeom prst="rect">
              <a:avLst/>
            </a:prstGeom>
          </p:spPr>
          <p:txBody>
            <a:bodyPr lIns="0" tIns="0" rIns="0" bIns="0" rtlCol="0" anchor="t">
              <a:spAutoFit/>
            </a:bodyPr>
            <a:lstStyle/>
            <a:p>
              <a:pPr algn="r">
                <a:lnSpc>
                  <a:spcPts val="3389"/>
                </a:lnSpc>
              </a:pPr>
              <a:r>
                <a:rPr lang="en-US" sz="2607" b="1">
                  <a:solidFill>
                    <a:srgbClr val="FDFEEC"/>
                  </a:solidFill>
                  <a:latin typeface="Montserrat Bold"/>
                  <a:ea typeface="Montserrat Bold"/>
                  <a:cs typeface="Montserrat Bold"/>
                  <a:sym typeface="Montserrat Bold"/>
                </a:rPr>
                <a:t>E-post</a:t>
              </a:r>
            </a:p>
          </p:txBody>
        </p:sp>
        <p:sp>
          <p:nvSpPr>
            <p:cNvPr id="7" name="TextBox 7"/>
            <p:cNvSpPr txBox="1"/>
            <p:nvPr/>
          </p:nvSpPr>
          <p:spPr>
            <a:xfrm>
              <a:off x="701203" y="5781374"/>
              <a:ext cx="9642409" cy="548839"/>
            </a:xfrm>
            <a:prstGeom prst="rect">
              <a:avLst/>
            </a:prstGeom>
          </p:spPr>
          <p:txBody>
            <a:bodyPr lIns="0" tIns="0" rIns="0" bIns="0" rtlCol="0" anchor="t">
              <a:spAutoFit/>
            </a:bodyPr>
            <a:lstStyle/>
            <a:p>
              <a:pPr algn="r">
                <a:lnSpc>
                  <a:spcPts val="3389"/>
                </a:lnSpc>
              </a:pPr>
              <a:r>
                <a:rPr lang="en-US" sz="2607" b="1">
                  <a:solidFill>
                    <a:srgbClr val="FDFEEC"/>
                  </a:solidFill>
                  <a:latin typeface="Montserrat Bold"/>
                  <a:ea typeface="Montserrat Bold"/>
                  <a:cs typeface="Montserrat Bold"/>
                  <a:sym typeface="Montserrat Bold"/>
                </a:rPr>
                <a:t>Telefon</a:t>
              </a:r>
            </a:p>
          </p:txBody>
        </p:sp>
        <p:sp>
          <p:nvSpPr>
            <p:cNvPr id="8" name="TextBox 8"/>
            <p:cNvSpPr txBox="1"/>
            <p:nvPr/>
          </p:nvSpPr>
          <p:spPr>
            <a:xfrm>
              <a:off x="7367327" y="6528787"/>
              <a:ext cx="2976285" cy="1735012"/>
            </a:xfrm>
            <a:prstGeom prst="rect">
              <a:avLst/>
            </a:prstGeom>
          </p:spPr>
          <p:txBody>
            <a:bodyPr lIns="0" tIns="0" rIns="0" bIns="0" rtlCol="0" anchor="t">
              <a:spAutoFit/>
            </a:bodyPr>
            <a:lstStyle/>
            <a:p>
              <a:pPr algn="r">
                <a:lnSpc>
                  <a:spcPts val="2433"/>
                </a:lnSpc>
              </a:pPr>
              <a:r>
                <a:rPr lang="en-US" sz="1738" b="1">
                  <a:solidFill>
                    <a:srgbClr val="FDFEEC"/>
                  </a:solidFill>
                  <a:latin typeface="Montserrat Bold"/>
                  <a:ea typeface="Montserrat Bold"/>
                  <a:cs typeface="Montserrat Bold"/>
                  <a:sym typeface="Montserrat Bold"/>
                </a:rPr>
                <a:t>95 06 95 21</a:t>
              </a:r>
            </a:p>
            <a:p>
              <a:pPr algn="r">
                <a:lnSpc>
                  <a:spcPts val="2433"/>
                </a:lnSpc>
              </a:pPr>
              <a:endParaRPr lang="en-US" sz="1738" b="1">
                <a:solidFill>
                  <a:srgbClr val="FDFEEC"/>
                </a:solidFill>
                <a:latin typeface="Montserrat Bold"/>
                <a:ea typeface="Montserrat Bold"/>
                <a:cs typeface="Montserrat Bold"/>
                <a:sym typeface="Montserrat Bold"/>
              </a:endParaRPr>
            </a:p>
            <a:p>
              <a:pPr algn="r">
                <a:lnSpc>
                  <a:spcPts val="2433"/>
                </a:lnSpc>
              </a:pPr>
              <a:endParaRPr lang="en-US" sz="1738" b="1">
                <a:solidFill>
                  <a:srgbClr val="FDFEEC"/>
                </a:solidFill>
                <a:latin typeface="Montserrat Bold"/>
                <a:ea typeface="Montserrat Bold"/>
                <a:cs typeface="Montserrat Bold"/>
                <a:sym typeface="Montserrat Bold"/>
              </a:endParaRPr>
            </a:p>
            <a:p>
              <a:pPr algn="r">
                <a:lnSpc>
                  <a:spcPts val="3517"/>
                </a:lnSpc>
              </a:pPr>
              <a:endParaRPr lang="en-US" sz="1738" b="1">
                <a:solidFill>
                  <a:srgbClr val="FDFEEC"/>
                </a:solidFill>
                <a:latin typeface="Montserrat Bold"/>
                <a:ea typeface="Montserrat Bold"/>
                <a:cs typeface="Montserrat Bold"/>
                <a:sym typeface="Montserrat Bold"/>
              </a:endParaRPr>
            </a:p>
          </p:txBody>
        </p:sp>
      </p:grpSp>
      <p:sp>
        <p:nvSpPr>
          <p:cNvPr id="9" name="TextBox 9"/>
          <p:cNvSpPr txBox="1"/>
          <p:nvPr/>
        </p:nvSpPr>
        <p:spPr>
          <a:xfrm>
            <a:off x="10134600" y="4081744"/>
            <a:ext cx="8660121" cy="341240"/>
          </a:xfrm>
          <a:prstGeom prst="rect">
            <a:avLst/>
          </a:prstGeom>
        </p:spPr>
        <p:txBody>
          <a:bodyPr lIns="0" tIns="0" rIns="0" bIns="0" rtlCol="0" anchor="t">
            <a:spAutoFit/>
          </a:bodyPr>
          <a:lstStyle/>
          <a:p>
            <a:pPr algn="ctr">
              <a:lnSpc>
                <a:spcPts val="2716"/>
              </a:lnSpc>
              <a:spcBef>
                <a:spcPct val="0"/>
              </a:spcBef>
            </a:pPr>
            <a:r>
              <a:rPr lang="en-US" sz="1940" b="1" spc="38" dirty="0">
                <a:solidFill>
                  <a:srgbClr val="FDFEEC"/>
                </a:solidFill>
                <a:latin typeface="Montserrat Bold"/>
                <a:ea typeface="Montserrat Bold"/>
                <a:cs typeface="Montserrat Bold"/>
                <a:sym typeface="Montserrat Bold"/>
              </a:rPr>
              <a:t>post@henrikwergelandmuseum.no</a:t>
            </a:r>
          </a:p>
        </p:txBody>
      </p:sp>
      <p:sp>
        <p:nvSpPr>
          <p:cNvPr id="10" name="TextBox 10"/>
          <p:cNvSpPr txBox="1"/>
          <p:nvPr/>
        </p:nvSpPr>
        <p:spPr>
          <a:xfrm>
            <a:off x="14703900" y="6351704"/>
            <a:ext cx="2122670" cy="421163"/>
          </a:xfrm>
          <a:prstGeom prst="rect">
            <a:avLst/>
          </a:prstGeom>
        </p:spPr>
        <p:txBody>
          <a:bodyPr lIns="0" tIns="0" rIns="0" bIns="0" rtlCol="0" anchor="t">
            <a:spAutoFit/>
          </a:bodyPr>
          <a:lstStyle/>
          <a:p>
            <a:pPr algn="ctr">
              <a:lnSpc>
                <a:spcPts val="3526"/>
              </a:lnSpc>
              <a:spcBef>
                <a:spcPct val="0"/>
              </a:spcBef>
            </a:pPr>
            <a:r>
              <a:rPr lang="en-US" sz="2518" b="1">
                <a:solidFill>
                  <a:srgbClr val="FDFEEC"/>
                </a:solidFill>
                <a:latin typeface="Montserrat Bold"/>
                <a:ea typeface="Montserrat Bold"/>
                <a:cs typeface="Montserrat Bold"/>
                <a:sym typeface="Montserrat Bold"/>
              </a:rPr>
              <a:t>Hjemmeside</a:t>
            </a:r>
          </a:p>
        </p:txBody>
      </p:sp>
      <p:sp>
        <p:nvSpPr>
          <p:cNvPr id="11" name="TextBox 11"/>
          <p:cNvSpPr txBox="1"/>
          <p:nvPr/>
        </p:nvSpPr>
        <p:spPr>
          <a:xfrm>
            <a:off x="9982200" y="6894847"/>
            <a:ext cx="8660121" cy="675788"/>
          </a:xfrm>
          <a:prstGeom prst="rect">
            <a:avLst/>
          </a:prstGeom>
        </p:spPr>
        <p:txBody>
          <a:bodyPr lIns="0" tIns="0" rIns="0" bIns="0" rtlCol="0" anchor="t">
            <a:spAutoFit/>
          </a:bodyPr>
          <a:lstStyle/>
          <a:p>
            <a:pPr algn="ctr">
              <a:lnSpc>
                <a:spcPts val="2716"/>
              </a:lnSpc>
            </a:pPr>
            <a:r>
              <a:rPr lang="en-US" sz="1940" b="1" spc="131" dirty="0">
                <a:solidFill>
                  <a:srgbClr val="FDFEEC"/>
                </a:solidFill>
                <a:latin typeface="Montserrat Bold"/>
                <a:ea typeface="Montserrat Bold"/>
                <a:cs typeface="Montserrat Bold"/>
                <a:sym typeface="Montserrat Bold"/>
              </a:rPr>
              <a:t>www.henrikwergelandmuseum.no</a:t>
            </a:r>
          </a:p>
          <a:p>
            <a:pPr algn="ctr">
              <a:lnSpc>
                <a:spcPts val="2716"/>
              </a:lnSpc>
              <a:spcBef>
                <a:spcPct val="0"/>
              </a:spcBef>
            </a:pPr>
            <a:r>
              <a:rPr lang="en-US" sz="1940" b="1" spc="131" dirty="0">
                <a:solidFill>
                  <a:srgbClr val="FDFEEC"/>
                </a:solidFill>
                <a:latin typeface="Montserrat Bold"/>
                <a:ea typeface="Montserrat Bold"/>
                <a:cs typeface="Montserrat Bold"/>
                <a:sym typeface="Montserrat Bold"/>
              </a:rPr>
              <a:t>                              </a:t>
            </a:r>
            <a:r>
              <a:rPr lang="en-US" sz="1940" spc="131" dirty="0">
                <a:solidFill>
                  <a:srgbClr val="FDFEEC"/>
                </a:solidFill>
                <a:latin typeface="Montserrat"/>
                <a:ea typeface="Montserrat"/>
                <a:cs typeface="Montserrat"/>
                <a:sym typeface="Montserrat"/>
              </a:rPr>
              <a:t> </a:t>
            </a:r>
          </a:p>
        </p:txBody>
      </p:sp>
      <p:sp>
        <p:nvSpPr>
          <p:cNvPr id="12" name="TekstSylinder 11">
            <a:extLst>
              <a:ext uri="{FF2B5EF4-FFF2-40B4-BE49-F238E27FC236}">
                <a16:creationId xmlns:a16="http://schemas.microsoft.com/office/drawing/2014/main" id="{CC32A984-3654-35F3-B7DF-7676F3DA372D}"/>
              </a:ext>
            </a:extLst>
          </p:cNvPr>
          <p:cNvSpPr txBox="1"/>
          <p:nvPr/>
        </p:nvSpPr>
        <p:spPr>
          <a:xfrm>
            <a:off x="6934200" y="9251454"/>
            <a:ext cx="10439400" cy="369332"/>
          </a:xfrm>
          <a:prstGeom prst="rect">
            <a:avLst/>
          </a:prstGeom>
          <a:noFill/>
        </p:spPr>
        <p:txBody>
          <a:bodyPr wrap="square" rtlCol="0">
            <a:spAutoFit/>
          </a:bodyPr>
          <a:lstStyle/>
          <a:p>
            <a:r>
              <a:rPr lang="nb-NO" dirty="0">
                <a:solidFill>
                  <a:schemeClr val="bg2"/>
                </a:solidFill>
              </a:rPr>
              <a:t>Presentasjonen er utarbeidet av seeds arkitektur &amp; konsept, N. Schalin i samarbeid med prosjektgruppen.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59484"/>
        </a:solidFill>
        <a:effectLst/>
      </p:bgPr>
    </p:bg>
    <p:spTree>
      <p:nvGrpSpPr>
        <p:cNvPr id="1" name=""/>
        <p:cNvGrpSpPr/>
        <p:nvPr/>
      </p:nvGrpSpPr>
      <p:grpSpPr>
        <a:xfrm>
          <a:off x="0" y="0"/>
          <a:ext cx="0" cy="0"/>
          <a:chOff x="0" y="0"/>
          <a:chExt cx="0" cy="0"/>
        </a:xfrm>
      </p:grpSpPr>
      <p:sp>
        <p:nvSpPr>
          <p:cNvPr id="2" name="TextBox 2"/>
          <p:cNvSpPr txBox="1"/>
          <p:nvPr/>
        </p:nvSpPr>
        <p:spPr>
          <a:xfrm>
            <a:off x="2439109" y="1783798"/>
            <a:ext cx="6681712" cy="4624728"/>
          </a:xfrm>
          <a:prstGeom prst="rect">
            <a:avLst/>
          </a:prstGeom>
        </p:spPr>
        <p:txBody>
          <a:bodyPr lIns="0" tIns="0" rIns="0" bIns="0" rtlCol="0" anchor="t">
            <a:spAutoFit/>
          </a:bodyPr>
          <a:lstStyle/>
          <a:p>
            <a:pPr algn="l">
              <a:lnSpc>
                <a:spcPts val="9284"/>
              </a:lnSpc>
            </a:pPr>
            <a:r>
              <a:rPr lang="en-US" sz="6631" spc="1326">
                <a:solidFill>
                  <a:srgbClr val="FDFEEC"/>
                </a:solidFill>
                <a:latin typeface="Birthstone"/>
                <a:ea typeface="Birthstone"/>
                <a:cs typeface="Birthstone"/>
                <a:sym typeface="Birthstone"/>
              </a:rPr>
              <a:t>Vær i ett og alt deg selv!</a:t>
            </a:r>
          </a:p>
          <a:p>
            <a:pPr algn="l">
              <a:lnSpc>
                <a:spcPts val="9284"/>
              </a:lnSpc>
              <a:spcBef>
                <a:spcPct val="0"/>
              </a:spcBef>
            </a:pPr>
            <a:r>
              <a:rPr lang="en-US" sz="6631" spc="1326">
                <a:solidFill>
                  <a:srgbClr val="FDFEEC"/>
                </a:solidFill>
                <a:latin typeface="Birthstone"/>
                <a:ea typeface="Birthstone"/>
                <a:cs typeface="Birthstone"/>
                <a:sym typeface="Birthstone"/>
              </a:rPr>
              <a:t>Det er seierens kunst, min sjel!</a:t>
            </a:r>
          </a:p>
        </p:txBody>
      </p:sp>
      <p:sp>
        <p:nvSpPr>
          <p:cNvPr id="3" name="TextBox 3"/>
          <p:cNvSpPr txBox="1"/>
          <p:nvPr/>
        </p:nvSpPr>
        <p:spPr>
          <a:xfrm>
            <a:off x="2439109" y="7407744"/>
            <a:ext cx="4660771" cy="607982"/>
          </a:xfrm>
          <a:prstGeom prst="rect">
            <a:avLst/>
          </a:prstGeom>
        </p:spPr>
        <p:txBody>
          <a:bodyPr lIns="0" tIns="0" rIns="0" bIns="0" rtlCol="0" anchor="t">
            <a:spAutoFit/>
          </a:bodyPr>
          <a:lstStyle/>
          <a:p>
            <a:pPr algn="l">
              <a:lnSpc>
                <a:spcPts val="2448"/>
              </a:lnSpc>
            </a:pPr>
            <a:r>
              <a:rPr lang="en-US" sz="1883">
                <a:solidFill>
                  <a:srgbClr val="FDFEEC"/>
                </a:solidFill>
                <a:latin typeface="Open Sans"/>
                <a:ea typeface="Open Sans"/>
                <a:cs typeface="Open Sans"/>
                <a:sym typeface="Open Sans"/>
              </a:rPr>
              <a:t>Henrik Wergeland</a:t>
            </a:r>
          </a:p>
          <a:p>
            <a:pPr algn="l">
              <a:lnSpc>
                <a:spcPts val="2448"/>
              </a:lnSpc>
              <a:spcBef>
                <a:spcPct val="0"/>
              </a:spcBef>
            </a:pPr>
            <a:r>
              <a:rPr lang="en-US" sz="1883">
                <a:solidFill>
                  <a:srgbClr val="FDFEEC"/>
                </a:solidFill>
                <a:latin typeface="Open Sans"/>
                <a:ea typeface="Open Sans"/>
                <a:cs typeface="Open Sans"/>
                <a:sym typeface="Open Sans"/>
              </a:rPr>
              <a:t>Samlede Skrifter, Dikt, 2. bind (1833-1841)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0287000"/>
          </a:xfrm>
          <a:prstGeom prst="rect">
            <a:avLst/>
          </a:prstGeom>
          <a:solidFill>
            <a:srgbClr val="FDFEEC"/>
          </a:solidFill>
        </p:spPr>
        <p:txBody>
          <a:bodyPr/>
          <a:lstStyle/>
          <a:p>
            <a:endParaRPr lang="nb-NO"/>
          </a:p>
        </p:txBody>
      </p:sp>
      <p:sp>
        <p:nvSpPr>
          <p:cNvPr id="3" name="Freeform 3"/>
          <p:cNvSpPr/>
          <p:nvPr/>
        </p:nvSpPr>
        <p:spPr>
          <a:xfrm>
            <a:off x="1028700" y="2288544"/>
            <a:ext cx="6171743" cy="2854956"/>
          </a:xfrm>
          <a:custGeom>
            <a:avLst/>
            <a:gdLst/>
            <a:ahLst/>
            <a:cxnLst/>
            <a:rect l="l" t="t" r="r" b="b"/>
            <a:pathLst>
              <a:path w="6171743" h="2854956">
                <a:moveTo>
                  <a:pt x="0" y="0"/>
                </a:moveTo>
                <a:lnTo>
                  <a:pt x="6171743" y="0"/>
                </a:lnTo>
                <a:lnTo>
                  <a:pt x="6171743" y="2854956"/>
                </a:lnTo>
                <a:lnTo>
                  <a:pt x="0" y="2854956"/>
                </a:lnTo>
                <a:lnTo>
                  <a:pt x="0" y="0"/>
                </a:lnTo>
                <a:close/>
              </a:path>
            </a:pathLst>
          </a:custGeom>
          <a:blipFill>
            <a:blip r:embed="rId2"/>
            <a:stretch>
              <a:fillRect/>
            </a:stretch>
          </a:blipFill>
        </p:spPr>
        <p:txBody>
          <a:bodyPr/>
          <a:lstStyle/>
          <a:p>
            <a:endParaRPr lang="nb-NO"/>
          </a:p>
        </p:txBody>
      </p:sp>
      <p:sp>
        <p:nvSpPr>
          <p:cNvPr id="4" name="TextBox 4"/>
          <p:cNvSpPr txBox="1"/>
          <p:nvPr/>
        </p:nvSpPr>
        <p:spPr>
          <a:xfrm>
            <a:off x="1028700" y="866775"/>
            <a:ext cx="4827848" cy="1192462"/>
          </a:xfrm>
          <a:prstGeom prst="rect">
            <a:avLst/>
          </a:prstGeom>
        </p:spPr>
        <p:txBody>
          <a:bodyPr lIns="0" tIns="0" rIns="0" bIns="0" rtlCol="0" anchor="t">
            <a:spAutoFit/>
          </a:bodyPr>
          <a:lstStyle/>
          <a:p>
            <a:pPr algn="l">
              <a:lnSpc>
                <a:spcPts val="8114"/>
              </a:lnSpc>
            </a:pPr>
            <a:r>
              <a:rPr lang="en-US" sz="6762">
                <a:solidFill>
                  <a:srgbClr val="925520"/>
                </a:solidFill>
                <a:latin typeface="Old Standard"/>
                <a:ea typeface="Old Standard"/>
                <a:cs typeface="Old Standard"/>
                <a:sym typeface="Old Standard"/>
              </a:rPr>
              <a:t>Introduksjon</a:t>
            </a:r>
          </a:p>
        </p:txBody>
      </p:sp>
      <p:grpSp>
        <p:nvGrpSpPr>
          <p:cNvPr id="5" name="Group 5"/>
          <p:cNvGrpSpPr/>
          <p:nvPr/>
        </p:nvGrpSpPr>
        <p:grpSpPr>
          <a:xfrm>
            <a:off x="8493773" y="1028700"/>
            <a:ext cx="8600420" cy="8964039"/>
            <a:chOff x="0" y="0"/>
            <a:chExt cx="11467226" cy="11952052"/>
          </a:xfrm>
        </p:grpSpPr>
        <p:sp>
          <p:nvSpPr>
            <p:cNvPr id="6" name="TextBox 6"/>
            <p:cNvSpPr txBox="1"/>
            <p:nvPr/>
          </p:nvSpPr>
          <p:spPr>
            <a:xfrm>
              <a:off x="0" y="-66675"/>
              <a:ext cx="11467226" cy="1703410"/>
            </a:xfrm>
            <a:prstGeom prst="rect">
              <a:avLst/>
            </a:prstGeom>
          </p:spPr>
          <p:txBody>
            <a:bodyPr lIns="0" tIns="0" rIns="0" bIns="0" rtlCol="0" anchor="t">
              <a:spAutoFit/>
            </a:bodyPr>
            <a:lstStyle/>
            <a:p>
              <a:pPr algn="l">
                <a:lnSpc>
                  <a:spcPts val="3532"/>
                </a:lnSpc>
              </a:pPr>
              <a:r>
                <a:rPr lang="en-US" sz="2943" spc="294">
                  <a:solidFill>
                    <a:srgbClr val="735442"/>
                  </a:solidFill>
                  <a:latin typeface="Old Standard"/>
                  <a:ea typeface="Old Standard"/>
                  <a:cs typeface="Old Standard"/>
                  <a:sym typeface="Old Standard"/>
                </a:rPr>
                <a:t>HVORFOR ET HENRIK WERGELAND MUSEUM</a:t>
              </a:r>
            </a:p>
            <a:p>
              <a:pPr algn="l">
                <a:lnSpc>
                  <a:spcPts val="2673"/>
                </a:lnSpc>
              </a:pPr>
              <a:r>
                <a:rPr lang="en-US" sz="2227" spc="222">
                  <a:solidFill>
                    <a:srgbClr val="735442"/>
                  </a:solidFill>
                  <a:latin typeface="Old Standard"/>
                  <a:ea typeface="Old Standard"/>
                  <a:cs typeface="Old Standard"/>
                  <a:sym typeface="Old Standard"/>
                </a:rPr>
                <a:t>OG HVORFOR I BREKKE?</a:t>
              </a:r>
            </a:p>
          </p:txBody>
        </p:sp>
        <p:sp>
          <p:nvSpPr>
            <p:cNvPr id="7" name="TextBox 7"/>
            <p:cNvSpPr txBox="1"/>
            <p:nvPr/>
          </p:nvSpPr>
          <p:spPr>
            <a:xfrm>
              <a:off x="0" y="2532250"/>
              <a:ext cx="11156208" cy="9419802"/>
            </a:xfrm>
            <a:prstGeom prst="rect">
              <a:avLst/>
            </a:prstGeom>
          </p:spPr>
          <p:txBody>
            <a:bodyPr lIns="0" tIns="0" rIns="0" bIns="0" rtlCol="0" anchor="t">
              <a:spAutoFit/>
            </a:bodyPr>
            <a:lstStyle/>
            <a:p>
              <a:pPr algn="l">
                <a:lnSpc>
                  <a:spcPts val="2379"/>
                </a:lnSpc>
              </a:pPr>
              <a:r>
                <a:rPr lang="en-US" sz="1699" dirty="0">
                  <a:solidFill>
                    <a:srgbClr val="43270E"/>
                  </a:solidFill>
                  <a:latin typeface="Montserrat"/>
                  <a:ea typeface="Montserrat"/>
                  <a:cs typeface="Montserrat"/>
                  <a:sym typeface="Montserrat"/>
                </a:rPr>
                <a:t>Henrik Wergeland (1808-1845) er </a:t>
              </a:r>
              <a:r>
                <a:rPr lang="en-US" sz="1699" dirty="0" err="1">
                  <a:solidFill>
                    <a:srgbClr val="43270E"/>
                  </a:solidFill>
                  <a:latin typeface="Montserrat"/>
                  <a:ea typeface="Montserrat"/>
                  <a:cs typeface="Montserrat"/>
                  <a:sym typeface="Montserrat"/>
                </a:rPr>
                <a:t>en</a:t>
              </a:r>
              <a:r>
                <a:rPr lang="en-US" sz="1699" dirty="0">
                  <a:solidFill>
                    <a:srgbClr val="43270E"/>
                  </a:solidFill>
                  <a:latin typeface="Montserrat"/>
                  <a:ea typeface="Montserrat"/>
                  <a:cs typeface="Montserrat"/>
                  <a:sym typeface="Montserrat"/>
                </a:rPr>
                <a:t> av </a:t>
              </a:r>
              <a:r>
                <a:rPr lang="en-US" sz="1699" dirty="0" err="1">
                  <a:solidFill>
                    <a:srgbClr val="43270E"/>
                  </a:solidFill>
                  <a:latin typeface="Montserrat"/>
                  <a:ea typeface="Montserrat"/>
                  <a:cs typeface="Montserrat"/>
                  <a:sym typeface="Montserrat"/>
                </a:rPr>
                <a:t>Norges</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største</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diktere</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gjennom</a:t>
              </a:r>
              <a:endParaRPr lang="en-US" sz="1699" dirty="0">
                <a:solidFill>
                  <a:srgbClr val="43270E"/>
                </a:solidFill>
                <a:latin typeface="Montserrat"/>
                <a:ea typeface="Montserrat"/>
                <a:cs typeface="Montserrat"/>
                <a:sym typeface="Montserrat"/>
              </a:endParaRPr>
            </a:p>
            <a:p>
              <a:pPr algn="l">
                <a:lnSpc>
                  <a:spcPts val="2379"/>
                </a:lnSpc>
              </a:pPr>
              <a:r>
                <a:rPr lang="en-US" sz="1699" dirty="0" err="1">
                  <a:solidFill>
                    <a:srgbClr val="43270E"/>
                  </a:solidFill>
                  <a:latin typeface="Montserrat"/>
                  <a:ea typeface="Montserrat"/>
                  <a:cs typeface="Montserrat"/>
                  <a:sym typeface="Montserrat"/>
                </a:rPr>
                <a:t>tidene</a:t>
              </a:r>
              <a:r>
                <a:rPr lang="en-US" sz="1699" dirty="0">
                  <a:solidFill>
                    <a:srgbClr val="43270E"/>
                  </a:solidFill>
                  <a:latin typeface="Montserrat"/>
                  <a:ea typeface="Montserrat"/>
                  <a:cs typeface="Montserrat"/>
                  <a:sym typeface="Montserrat"/>
                </a:rPr>
                <a:t> med </a:t>
              </a:r>
              <a:r>
                <a:rPr lang="en-US" sz="1699" dirty="0" err="1">
                  <a:solidFill>
                    <a:srgbClr val="43270E"/>
                  </a:solidFill>
                  <a:latin typeface="Montserrat"/>
                  <a:ea typeface="Montserrat"/>
                  <a:cs typeface="Montserrat"/>
                  <a:sym typeface="Montserrat"/>
                </a:rPr>
                <a:t>enorm</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innflytelse</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på</a:t>
              </a:r>
              <a:r>
                <a:rPr lang="en-US" sz="1699" dirty="0">
                  <a:solidFill>
                    <a:srgbClr val="43270E"/>
                  </a:solidFill>
                  <a:latin typeface="Montserrat"/>
                  <a:ea typeface="Montserrat"/>
                  <a:cs typeface="Montserrat"/>
                  <a:sym typeface="Montserrat"/>
                </a:rPr>
                <a:t> det </a:t>
              </a:r>
              <a:r>
                <a:rPr lang="en-US" sz="1699" dirty="0" err="1">
                  <a:solidFill>
                    <a:srgbClr val="43270E"/>
                  </a:solidFill>
                  <a:latin typeface="Montserrat"/>
                  <a:ea typeface="Montserrat"/>
                  <a:cs typeface="Montserrat"/>
                  <a:sym typeface="Montserrat"/>
                </a:rPr>
                <a:t>moderne</a:t>
              </a:r>
              <a:r>
                <a:rPr lang="en-US" sz="1699" dirty="0">
                  <a:solidFill>
                    <a:srgbClr val="43270E"/>
                  </a:solidFill>
                  <a:latin typeface="Montserrat"/>
                  <a:ea typeface="Montserrat"/>
                  <a:cs typeface="Montserrat"/>
                  <a:sym typeface="Montserrat"/>
                </a:rPr>
                <a:t> Norge </a:t>
              </a:r>
              <a:r>
                <a:rPr lang="en-US" sz="1699" dirty="0" err="1">
                  <a:solidFill>
                    <a:srgbClr val="43270E"/>
                  </a:solidFill>
                  <a:latin typeface="Montserrat"/>
                  <a:ea typeface="Montserrat"/>
                  <a:cs typeface="Montserrat"/>
                  <a:sym typeface="Montserrat"/>
                </a:rPr>
                <a:t>som</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vokste</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frem</a:t>
              </a:r>
              <a:endParaRPr lang="en-US" sz="1699" dirty="0">
                <a:solidFill>
                  <a:srgbClr val="43270E"/>
                </a:solidFill>
                <a:latin typeface="Montserrat"/>
                <a:ea typeface="Montserrat"/>
                <a:cs typeface="Montserrat"/>
                <a:sym typeface="Montserrat"/>
              </a:endParaRPr>
            </a:p>
            <a:p>
              <a:pPr algn="l">
                <a:lnSpc>
                  <a:spcPts val="2379"/>
                </a:lnSpc>
              </a:pPr>
              <a:r>
                <a:rPr lang="en-US" sz="1699" dirty="0" err="1">
                  <a:solidFill>
                    <a:srgbClr val="43270E"/>
                  </a:solidFill>
                  <a:latin typeface="Montserrat"/>
                  <a:ea typeface="Montserrat"/>
                  <a:cs typeface="Montserrat"/>
                  <a:sym typeface="Montserrat"/>
                </a:rPr>
                <a:t>utover</a:t>
              </a:r>
              <a:r>
                <a:rPr lang="en-US" sz="1699" dirty="0">
                  <a:solidFill>
                    <a:srgbClr val="43270E"/>
                  </a:solidFill>
                  <a:latin typeface="Montserrat"/>
                  <a:ea typeface="Montserrat"/>
                  <a:cs typeface="Montserrat"/>
                  <a:sym typeface="Montserrat"/>
                </a:rPr>
                <a:t> 1800-tallet. Han var </a:t>
              </a:r>
              <a:r>
                <a:rPr lang="en-US" sz="1699" dirty="0" err="1">
                  <a:solidFill>
                    <a:srgbClr val="43270E"/>
                  </a:solidFill>
                  <a:latin typeface="Montserrat"/>
                  <a:ea typeface="Montserrat"/>
                  <a:cs typeface="Montserrat"/>
                  <a:sym typeface="Montserrat"/>
                </a:rPr>
                <a:t>ikke</a:t>
              </a:r>
              <a:r>
                <a:rPr lang="en-US" sz="1699" dirty="0">
                  <a:solidFill>
                    <a:srgbClr val="43270E"/>
                  </a:solidFill>
                  <a:latin typeface="Montserrat"/>
                  <a:ea typeface="Montserrat"/>
                  <a:cs typeface="Montserrat"/>
                  <a:sym typeface="Montserrat"/>
                </a:rPr>
                <a:t> bare </a:t>
              </a:r>
              <a:r>
                <a:rPr lang="en-US" sz="1699" dirty="0" err="1">
                  <a:solidFill>
                    <a:srgbClr val="43270E"/>
                  </a:solidFill>
                  <a:latin typeface="Montserrat"/>
                  <a:ea typeface="Montserrat"/>
                  <a:cs typeface="Montserrat"/>
                  <a:sym typeface="Montserrat"/>
                </a:rPr>
                <a:t>en</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romantisk</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dikter</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han</a:t>
              </a:r>
              <a:r>
                <a:rPr lang="en-US" sz="1699" dirty="0">
                  <a:solidFill>
                    <a:srgbClr val="43270E"/>
                  </a:solidFill>
                  <a:latin typeface="Montserrat"/>
                  <a:ea typeface="Montserrat"/>
                  <a:cs typeface="Montserrat"/>
                  <a:sym typeface="Montserrat"/>
                </a:rPr>
                <a:t> var </a:t>
              </a:r>
              <a:r>
                <a:rPr lang="en-US" sz="1699" dirty="0" err="1">
                  <a:solidFill>
                    <a:srgbClr val="43270E"/>
                  </a:solidFill>
                  <a:latin typeface="Montserrat"/>
                  <a:ea typeface="Montserrat"/>
                  <a:cs typeface="Montserrat"/>
                  <a:sym typeface="Montserrat"/>
                </a:rPr>
                <a:t>også</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en</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radikal</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samfunnsbygger</a:t>
              </a:r>
              <a:r>
                <a:rPr lang="en-US" sz="1699" dirty="0">
                  <a:solidFill>
                    <a:srgbClr val="43270E"/>
                  </a:solidFill>
                  <a:latin typeface="Montserrat"/>
                  <a:ea typeface="Montserrat"/>
                  <a:cs typeface="Montserrat"/>
                  <a:sym typeface="Montserrat"/>
                </a:rPr>
                <a:t> og </a:t>
              </a:r>
              <a:r>
                <a:rPr lang="en-US" sz="1699" dirty="0" err="1">
                  <a:solidFill>
                    <a:srgbClr val="43270E"/>
                  </a:solidFill>
                  <a:latin typeface="Montserrat"/>
                  <a:ea typeface="Montserrat"/>
                  <a:cs typeface="Montserrat"/>
                  <a:sym typeface="Montserrat"/>
                </a:rPr>
                <a:t>nasjonal</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symbolfigur</a:t>
              </a:r>
              <a:r>
                <a:rPr lang="en-US" sz="1699" dirty="0">
                  <a:solidFill>
                    <a:srgbClr val="43270E"/>
                  </a:solidFill>
                  <a:latin typeface="Montserrat"/>
                  <a:ea typeface="Montserrat"/>
                  <a:cs typeface="Montserrat"/>
                  <a:sym typeface="Montserrat"/>
                </a:rPr>
                <a:t>.</a:t>
              </a:r>
            </a:p>
            <a:p>
              <a:pPr algn="l">
                <a:lnSpc>
                  <a:spcPts val="2379"/>
                </a:lnSpc>
              </a:pPr>
              <a:r>
                <a:rPr lang="en-US" sz="1699" dirty="0">
                  <a:solidFill>
                    <a:srgbClr val="43270E"/>
                  </a:solidFill>
                  <a:latin typeface="Montserrat"/>
                  <a:ea typeface="Montserrat"/>
                  <a:cs typeface="Montserrat"/>
                  <a:sym typeface="Montserrat"/>
                </a:rPr>
                <a:t>Det er </a:t>
              </a:r>
              <a:r>
                <a:rPr lang="en-US" sz="1699" dirty="0" err="1">
                  <a:solidFill>
                    <a:srgbClr val="43270E"/>
                  </a:solidFill>
                  <a:latin typeface="Montserrat"/>
                  <a:ea typeface="Montserrat"/>
                  <a:cs typeface="Montserrat"/>
                  <a:sym typeface="Montserrat"/>
                </a:rPr>
                <a:t>derfor</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overraskende</a:t>
              </a:r>
              <a:r>
                <a:rPr lang="en-US" sz="1699" dirty="0">
                  <a:solidFill>
                    <a:srgbClr val="43270E"/>
                  </a:solidFill>
                  <a:latin typeface="Montserrat"/>
                  <a:ea typeface="Montserrat"/>
                  <a:cs typeface="Montserrat"/>
                  <a:sym typeface="Montserrat"/>
                </a:rPr>
                <a:t> at Norge </a:t>
              </a:r>
              <a:r>
                <a:rPr lang="en-US" sz="1699" dirty="0" err="1">
                  <a:solidFill>
                    <a:srgbClr val="43270E"/>
                  </a:solidFill>
                  <a:latin typeface="Montserrat"/>
                  <a:ea typeface="Montserrat"/>
                  <a:cs typeface="Montserrat"/>
                  <a:sym typeface="Montserrat"/>
                </a:rPr>
                <a:t>ikke</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har</a:t>
              </a:r>
              <a:r>
                <a:rPr lang="en-US" sz="1699" dirty="0">
                  <a:solidFill>
                    <a:srgbClr val="43270E"/>
                  </a:solidFill>
                  <a:latin typeface="Montserrat"/>
                  <a:ea typeface="Montserrat"/>
                  <a:cs typeface="Montserrat"/>
                  <a:sym typeface="Montserrat"/>
                </a:rPr>
                <a:t> et </a:t>
              </a:r>
              <a:r>
                <a:rPr lang="en-US" sz="1699" dirty="0" err="1">
                  <a:solidFill>
                    <a:srgbClr val="43270E"/>
                  </a:solidFill>
                  <a:latin typeface="Montserrat"/>
                  <a:ea typeface="Montserrat"/>
                  <a:cs typeface="Montserrat"/>
                  <a:sym typeface="Montserrat"/>
                </a:rPr>
                <a:t>eget</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Wergelandmuseum</a:t>
              </a:r>
              <a:r>
                <a:rPr lang="en-US" sz="1699" dirty="0">
                  <a:solidFill>
                    <a:srgbClr val="43270E"/>
                  </a:solidFill>
                  <a:latin typeface="Montserrat"/>
                  <a:ea typeface="Montserrat"/>
                  <a:cs typeface="Montserrat"/>
                  <a:sym typeface="Montserrat"/>
                </a:rPr>
                <a:t> - et </a:t>
              </a:r>
              <a:r>
                <a:rPr lang="en-US" sz="1699" dirty="0" err="1">
                  <a:solidFill>
                    <a:srgbClr val="43270E"/>
                  </a:solidFill>
                  <a:latin typeface="Montserrat"/>
                  <a:ea typeface="Montserrat"/>
                  <a:cs typeface="Montserrat"/>
                  <a:sym typeface="Montserrat"/>
                </a:rPr>
                <a:t>sted</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som</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viser</a:t>
              </a:r>
              <a:r>
                <a:rPr lang="en-US" sz="1699" dirty="0">
                  <a:solidFill>
                    <a:srgbClr val="43270E"/>
                  </a:solidFill>
                  <a:latin typeface="Montserrat"/>
                  <a:ea typeface="Montserrat"/>
                  <a:cs typeface="Montserrat"/>
                  <a:sym typeface="Montserrat"/>
                </a:rPr>
                <a:t> og </a:t>
              </a:r>
              <a:r>
                <a:rPr lang="en-US" sz="1699" dirty="0" err="1">
                  <a:solidFill>
                    <a:srgbClr val="43270E"/>
                  </a:solidFill>
                  <a:latin typeface="Montserrat"/>
                  <a:ea typeface="Montserrat"/>
                  <a:cs typeface="Montserrat"/>
                  <a:sym typeface="Montserrat"/>
                </a:rPr>
                <a:t>hedrer</a:t>
              </a:r>
              <a:r>
                <a:rPr lang="en-US" sz="1699" dirty="0">
                  <a:solidFill>
                    <a:srgbClr val="43270E"/>
                  </a:solidFill>
                  <a:latin typeface="Montserrat"/>
                  <a:ea typeface="Montserrat"/>
                  <a:cs typeface="Montserrat"/>
                  <a:sym typeface="Montserrat"/>
                </a:rPr>
                <a:t> Wergeland </a:t>
              </a:r>
              <a:r>
                <a:rPr lang="en-US" sz="1699" dirty="0" err="1">
                  <a:solidFill>
                    <a:srgbClr val="43270E"/>
                  </a:solidFill>
                  <a:latin typeface="Montserrat"/>
                  <a:ea typeface="Montserrat"/>
                  <a:cs typeface="Montserrat"/>
                  <a:sym typeface="Montserrat"/>
                </a:rPr>
                <a:t>som</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forfatter</a:t>
              </a:r>
              <a:r>
                <a:rPr lang="en-US" sz="1699" dirty="0">
                  <a:solidFill>
                    <a:srgbClr val="43270E"/>
                  </a:solidFill>
                  <a:latin typeface="Montserrat"/>
                  <a:ea typeface="Montserrat"/>
                  <a:cs typeface="Montserrat"/>
                  <a:sym typeface="Montserrat"/>
                </a:rPr>
                <a:t> og </a:t>
              </a:r>
              <a:r>
                <a:rPr lang="en-US" sz="1699" dirty="0" err="1">
                  <a:solidFill>
                    <a:srgbClr val="43270E"/>
                  </a:solidFill>
                  <a:latin typeface="Montserrat"/>
                  <a:ea typeface="Montserrat"/>
                  <a:cs typeface="Montserrat"/>
                  <a:sym typeface="Montserrat"/>
                </a:rPr>
                <a:t>offentlig</a:t>
              </a:r>
              <a:r>
                <a:rPr lang="en-US" sz="1699" dirty="0">
                  <a:solidFill>
                    <a:srgbClr val="43270E"/>
                  </a:solidFill>
                  <a:latin typeface="Montserrat"/>
                  <a:ea typeface="Montserrat"/>
                  <a:cs typeface="Montserrat"/>
                  <a:sym typeface="Montserrat"/>
                </a:rPr>
                <a:t> person like </a:t>
              </a:r>
              <a:r>
                <a:rPr lang="en-US" sz="1699" dirty="0" err="1">
                  <a:solidFill>
                    <a:srgbClr val="43270E"/>
                  </a:solidFill>
                  <a:latin typeface="Montserrat"/>
                  <a:ea typeface="Montserrat"/>
                  <a:cs typeface="Montserrat"/>
                  <a:sym typeface="Montserrat"/>
                </a:rPr>
                <a:t>mye</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som</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nasjonsbygger</a:t>
              </a:r>
              <a:r>
                <a:rPr lang="en-US" sz="1699" dirty="0">
                  <a:solidFill>
                    <a:srgbClr val="43270E"/>
                  </a:solidFill>
                  <a:latin typeface="Montserrat"/>
                  <a:ea typeface="Montserrat"/>
                  <a:cs typeface="Montserrat"/>
                  <a:sym typeface="Montserrat"/>
                </a:rPr>
                <a:t> og </a:t>
              </a:r>
              <a:r>
                <a:rPr lang="en-US" sz="1699" dirty="0" err="1">
                  <a:solidFill>
                    <a:srgbClr val="43270E"/>
                  </a:solidFill>
                  <a:latin typeface="Montserrat"/>
                  <a:ea typeface="Montserrat"/>
                  <a:cs typeface="Montserrat"/>
                  <a:sym typeface="Montserrat"/>
                </a:rPr>
                <a:t>politisk</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tenker</a:t>
              </a:r>
              <a:r>
                <a:rPr lang="en-US" sz="1699" dirty="0">
                  <a:solidFill>
                    <a:srgbClr val="43270E"/>
                  </a:solidFill>
                  <a:latin typeface="Montserrat"/>
                  <a:ea typeface="Montserrat"/>
                  <a:cs typeface="Montserrat"/>
                  <a:sym typeface="Montserrat"/>
                </a:rPr>
                <a:t>.</a:t>
              </a:r>
            </a:p>
            <a:p>
              <a:pPr algn="l">
                <a:lnSpc>
                  <a:spcPts val="2379"/>
                </a:lnSpc>
              </a:pPr>
              <a:endParaRPr lang="en-US" sz="1699" dirty="0">
                <a:solidFill>
                  <a:srgbClr val="43270E"/>
                </a:solidFill>
                <a:latin typeface="Montserrat"/>
                <a:ea typeface="Montserrat"/>
                <a:cs typeface="Montserrat"/>
                <a:sym typeface="Montserrat"/>
              </a:endParaRPr>
            </a:p>
            <a:p>
              <a:pPr algn="l">
                <a:lnSpc>
                  <a:spcPts val="2379"/>
                </a:lnSpc>
              </a:pPr>
              <a:r>
                <a:rPr lang="en-US" sz="1699" dirty="0" err="1">
                  <a:solidFill>
                    <a:srgbClr val="43270E"/>
                  </a:solidFill>
                  <a:latin typeface="Montserrat"/>
                  <a:ea typeface="Montserrat"/>
                  <a:cs typeface="Montserrat"/>
                  <a:sym typeface="Montserrat"/>
                </a:rPr>
                <a:t>Brekkeområdet</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har</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en</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direkte</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slektslinje</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til</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Wergelandfamilien</a:t>
              </a:r>
              <a:r>
                <a:rPr lang="en-US" sz="1699" dirty="0">
                  <a:solidFill>
                    <a:srgbClr val="43270E"/>
                  </a:solidFill>
                  <a:latin typeface="Montserrat"/>
                  <a:ea typeface="Montserrat"/>
                  <a:cs typeface="Montserrat"/>
                  <a:sym typeface="Montserrat"/>
                </a:rPr>
                <a:t>:</a:t>
              </a:r>
            </a:p>
            <a:p>
              <a:pPr algn="l">
                <a:lnSpc>
                  <a:spcPts val="2379"/>
                </a:lnSpc>
              </a:pPr>
              <a:r>
                <a:rPr lang="en-US" sz="1699" dirty="0" err="1">
                  <a:solidFill>
                    <a:srgbClr val="43270E"/>
                  </a:solidFill>
                  <a:latin typeface="Montserrat"/>
                  <a:ea typeface="Montserrat"/>
                  <a:cs typeface="Montserrat"/>
                  <a:sym typeface="Montserrat"/>
                </a:rPr>
                <a:t>Slektsnavnet</a:t>
              </a:r>
              <a:r>
                <a:rPr lang="en-US" sz="1699" dirty="0">
                  <a:solidFill>
                    <a:srgbClr val="43270E"/>
                  </a:solidFill>
                  <a:latin typeface="Montserrat"/>
                  <a:ea typeface="Montserrat"/>
                  <a:cs typeface="Montserrat"/>
                  <a:sym typeface="Montserrat"/>
                </a:rPr>
                <a:t> stammer fra </a:t>
              </a:r>
              <a:r>
                <a:rPr lang="en-US" sz="1699" dirty="0" err="1">
                  <a:solidFill>
                    <a:srgbClr val="43270E"/>
                  </a:solidFill>
                  <a:latin typeface="Montserrat"/>
                  <a:ea typeface="Montserrat"/>
                  <a:cs typeface="Montserrat"/>
                  <a:sym typeface="Montserrat"/>
                </a:rPr>
                <a:t>gården</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Verkland</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i</a:t>
              </a:r>
              <a:r>
                <a:rPr lang="en-US" sz="1699" dirty="0">
                  <a:solidFill>
                    <a:srgbClr val="43270E"/>
                  </a:solidFill>
                  <a:latin typeface="Montserrat"/>
                  <a:ea typeface="Montserrat"/>
                  <a:cs typeface="Montserrat"/>
                  <a:sym typeface="Montserrat"/>
                </a:rPr>
                <a:t> Brekke, Gulen </a:t>
              </a:r>
              <a:r>
                <a:rPr lang="en-US" sz="1699" dirty="0" err="1">
                  <a:solidFill>
                    <a:srgbClr val="43270E"/>
                  </a:solidFill>
                  <a:latin typeface="Montserrat"/>
                  <a:ea typeface="Montserrat"/>
                  <a:cs typeface="Montserrat"/>
                  <a:sym typeface="Montserrat"/>
                </a:rPr>
                <a:t>kommune</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ytterst</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i</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Sognefjorden</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Forfedrene</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til</a:t>
              </a:r>
              <a:r>
                <a:rPr lang="en-US" sz="1699" dirty="0">
                  <a:solidFill>
                    <a:srgbClr val="43270E"/>
                  </a:solidFill>
                  <a:latin typeface="Montserrat"/>
                  <a:ea typeface="Montserrat"/>
                  <a:cs typeface="Montserrat"/>
                  <a:sym typeface="Montserrat"/>
                </a:rPr>
                <a:t> Henrik Wergeland </a:t>
              </a:r>
              <a:r>
                <a:rPr lang="en-US" sz="1699" dirty="0" err="1">
                  <a:solidFill>
                    <a:srgbClr val="43270E"/>
                  </a:solidFill>
                  <a:latin typeface="Montserrat"/>
                  <a:ea typeface="Montserrat"/>
                  <a:cs typeface="Montserrat"/>
                  <a:sym typeface="Montserrat"/>
                </a:rPr>
                <a:t>bodde</a:t>
              </a:r>
              <a:r>
                <a:rPr lang="en-US" sz="1699" dirty="0">
                  <a:solidFill>
                    <a:srgbClr val="43270E"/>
                  </a:solidFill>
                  <a:latin typeface="Montserrat"/>
                  <a:ea typeface="Montserrat"/>
                  <a:cs typeface="Montserrat"/>
                  <a:sym typeface="Montserrat"/>
                </a:rPr>
                <a:t> her </a:t>
              </a:r>
              <a:r>
                <a:rPr lang="en-US" sz="1699" dirty="0" err="1">
                  <a:solidFill>
                    <a:srgbClr val="43270E"/>
                  </a:solidFill>
                  <a:latin typeface="Montserrat"/>
                  <a:ea typeface="Montserrat"/>
                  <a:cs typeface="Montserrat"/>
                  <a:sym typeface="Montserrat"/>
                </a:rPr>
                <a:t>før</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deler</a:t>
              </a:r>
              <a:r>
                <a:rPr lang="en-US" sz="1699" dirty="0">
                  <a:solidFill>
                    <a:srgbClr val="43270E"/>
                  </a:solidFill>
                  <a:latin typeface="Montserrat"/>
                  <a:ea typeface="Montserrat"/>
                  <a:cs typeface="Montserrat"/>
                  <a:sym typeface="Montserrat"/>
                </a:rPr>
                <a:t> av </a:t>
              </a:r>
              <a:r>
                <a:rPr lang="en-US" sz="1699" dirty="0" err="1">
                  <a:solidFill>
                    <a:srgbClr val="43270E"/>
                  </a:solidFill>
                  <a:latin typeface="Montserrat"/>
                  <a:ea typeface="Montserrat"/>
                  <a:cs typeface="Montserrat"/>
                  <a:sym typeface="Montserrat"/>
                </a:rPr>
                <a:t>slekten</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flyttet</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til</a:t>
              </a:r>
              <a:r>
                <a:rPr lang="en-US" sz="1699" dirty="0">
                  <a:solidFill>
                    <a:srgbClr val="43270E"/>
                  </a:solidFill>
                  <a:latin typeface="Montserrat"/>
                  <a:ea typeface="Montserrat"/>
                  <a:cs typeface="Montserrat"/>
                  <a:sym typeface="Montserrat"/>
                </a:rPr>
                <a:t> Bergen og </a:t>
              </a:r>
              <a:r>
                <a:rPr lang="en-US" sz="1699" dirty="0" err="1">
                  <a:solidFill>
                    <a:srgbClr val="43270E"/>
                  </a:solidFill>
                  <a:latin typeface="Montserrat"/>
                  <a:ea typeface="Montserrat"/>
                  <a:cs typeface="Montserrat"/>
                  <a:sym typeface="Montserrat"/>
                </a:rPr>
                <a:t>Eidsvoll</a:t>
              </a:r>
              <a:r>
                <a:rPr lang="en-US" sz="1699" dirty="0">
                  <a:solidFill>
                    <a:srgbClr val="43270E"/>
                  </a:solidFill>
                  <a:latin typeface="Montserrat"/>
                  <a:ea typeface="Montserrat"/>
                  <a:cs typeface="Montserrat"/>
                  <a:sym typeface="Montserrat"/>
                </a:rPr>
                <a:t>. </a:t>
              </a:r>
            </a:p>
            <a:p>
              <a:pPr algn="l">
                <a:lnSpc>
                  <a:spcPts val="2379"/>
                </a:lnSpc>
              </a:pPr>
              <a:endParaRPr lang="en-US" sz="1699" dirty="0">
                <a:solidFill>
                  <a:srgbClr val="43270E"/>
                </a:solidFill>
                <a:latin typeface="Montserrat"/>
                <a:ea typeface="Montserrat"/>
                <a:cs typeface="Montserrat"/>
                <a:sym typeface="Montserrat"/>
              </a:endParaRPr>
            </a:p>
            <a:p>
              <a:pPr algn="l">
                <a:lnSpc>
                  <a:spcPts val="2379"/>
                </a:lnSpc>
              </a:pPr>
              <a:r>
                <a:rPr lang="en-US" sz="1699" dirty="0">
                  <a:solidFill>
                    <a:srgbClr val="43270E"/>
                  </a:solidFill>
                  <a:latin typeface="Montserrat"/>
                  <a:ea typeface="Montserrat"/>
                  <a:cs typeface="Montserrat"/>
                  <a:sym typeface="Montserrat"/>
                </a:rPr>
                <a:t>Da Espen Selvik var </a:t>
              </a:r>
              <a:r>
                <a:rPr lang="en-US" sz="1699" dirty="0" err="1">
                  <a:solidFill>
                    <a:srgbClr val="43270E"/>
                  </a:solidFill>
                  <a:latin typeface="Montserrat"/>
                  <a:ea typeface="Montserrat"/>
                  <a:cs typeface="Montserrat"/>
                  <a:sym typeface="Montserrat"/>
                </a:rPr>
                <a:t>prosjektleder</a:t>
              </a:r>
              <a:r>
                <a:rPr lang="en-US" sz="1699" dirty="0">
                  <a:solidFill>
                    <a:srgbClr val="43270E"/>
                  </a:solidFill>
                  <a:latin typeface="Montserrat"/>
                  <a:ea typeface="Montserrat"/>
                  <a:cs typeface="Montserrat"/>
                  <a:sym typeface="Montserrat"/>
                </a:rPr>
                <a:t> for </a:t>
              </a:r>
              <a:r>
                <a:rPr lang="en-US" sz="1699" dirty="0" err="1">
                  <a:solidFill>
                    <a:srgbClr val="43270E"/>
                  </a:solidFill>
                  <a:latin typeface="Montserrat"/>
                  <a:ea typeface="Montserrat"/>
                  <a:cs typeface="Montserrat"/>
                  <a:sym typeface="Montserrat"/>
                </a:rPr>
                <a:t>Gulatinget</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fikk</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han</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mulighet</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til</a:t>
              </a:r>
              <a:r>
                <a:rPr lang="en-US" sz="1699" dirty="0">
                  <a:solidFill>
                    <a:srgbClr val="43270E"/>
                  </a:solidFill>
                  <a:latin typeface="Montserrat"/>
                  <a:ea typeface="Montserrat"/>
                  <a:cs typeface="Montserrat"/>
                  <a:sym typeface="Montserrat"/>
                </a:rPr>
                <a:t> å </a:t>
              </a:r>
              <a:r>
                <a:rPr lang="en-US" sz="1699" dirty="0" err="1">
                  <a:solidFill>
                    <a:srgbClr val="43270E"/>
                  </a:solidFill>
                  <a:latin typeface="Montserrat"/>
                  <a:ea typeface="Montserrat"/>
                  <a:cs typeface="Montserrat"/>
                  <a:sym typeface="Montserrat"/>
                </a:rPr>
                <a:t>kjøpe</a:t>
              </a:r>
              <a:r>
                <a:rPr lang="en-US" sz="1699" dirty="0">
                  <a:solidFill>
                    <a:srgbClr val="43270E"/>
                  </a:solidFill>
                  <a:latin typeface="Montserrat"/>
                  <a:ea typeface="Montserrat"/>
                  <a:cs typeface="Montserrat"/>
                  <a:sym typeface="Montserrat"/>
                </a:rPr>
                <a:t> den </a:t>
              </a:r>
              <a:r>
                <a:rPr lang="en-US" sz="1699" dirty="0" err="1">
                  <a:solidFill>
                    <a:srgbClr val="43270E"/>
                  </a:solidFill>
                  <a:latin typeface="Montserrat"/>
                  <a:ea typeface="Montserrat"/>
                  <a:cs typeface="Montserrat"/>
                  <a:sym typeface="Montserrat"/>
                </a:rPr>
                <a:t>gamle</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bankbygningen</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i</a:t>
              </a:r>
              <a:r>
                <a:rPr lang="en-US" sz="1699" dirty="0">
                  <a:solidFill>
                    <a:srgbClr val="43270E"/>
                  </a:solidFill>
                  <a:latin typeface="Montserrat"/>
                  <a:ea typeface="Montserrat"/>
                  <a:cs typeface="Montserrat"/>
                  <a:sym typeface="Montserrat"/>
                </a:rPr>
                <a:t> Brekke. Den </a:t>
              </a:r>
              <a:r>
                <a:rPr lang="en-US" sz="1699" dirty="0" err="1">
                  <a:solidFill>
                    <a:srgbClr val="43270E"/>
                  </a:solidFill>
                  <a:latin typeface="Montserrat"/>
                  <a:ea typeface="Montserrat"/>
                  <a:cs typeface="Montserrat"/>
                  <a:sym typeface="Montserrat"/>
                </a:rPr>
                <a:t>Gamle</a:t>
              </a:r>
              <a:r>
                <a:rPr lang="en-US" sz="1699" dirty="0">
                  <a:solidFill>
                    <a:srgbClr val="43270E"/>
                  </a:solidFill>
                  <a:latin typeface="Montserrat"/>
                  <a:ea typeface="Montserrat"/>
                  <a:cs typeface="Montserrat"/>
                  <a:sym typeface="Montserrat"/>
                </a:rPr>
                <a:t> Banken </a:t>
              </a:r>
              <a:r>
                <a:rPr lang="en-US" sz="1699" dirty="0" err="1">
                  <a:solidFill>
                    <a:srgbClr val="43270E"/>
                  </a:solidFill>
                  <a:latin typeface="Montserrat"/>
                  <a:ea typeface="Montserrat"/>
                  <a:cs typeface="Montserrat"/>
                  <a:sym typeface="Montserrat"/>
                </a:rPr>
                <a:t>ble</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bygget</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i</a:t>
              </a:r>
              <a:r>
                <a:rPr lang="en-US" sz="1699" dirty="0">
                  <a:solidFill>
                    <a:srgbClr val="43270E"/>
                  </a:solidFill>
                  <a:latin typeface="Montserrat"/>
                  <a:ea typeface="Montserrat"/>
                  <a:cs typeface="Montserrat"/>
                  <a:sym typeface="Montserrat"/>
                </a:rPr>
                <a:t> 1915 og </a:t>
              </a:r>
              <a:r>
                <a:rPr lang="en-US" sz="1699" dirty="0" err="1">
                  <a:solidFill>
                    <a:srgbClr val="43270E"/>
                  </a:solidFill>
                  <a:latin typeface="Montserrat"/>
                  <a:ea typeface="Montserrat"/>
                  <a:cs typeface="Montserrat"/>
                  <a:sym typeface="Montserrat"/>
                </a:rPr>
                <a:t>har</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i</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mer</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enn</a:t>
              </a:r>
              <a:r>
                <a:rPr lang="en-US" sz="1699" dirty="0">
                  <a:solidFill>
                    <a:srgbClr val="43270E"/>
                  </a:solidFill>
                  <a:latin typeface="Montserrat"/>
                  <a:ea typeface="Montserrat"/>
                  <a:cs typeface="Montserrat"/>
                  <a:sym typeface="Montserrat"/>
                </a:rPr>
                <a:t> 100 </a:t>
              </a:r>
              <a:r>
                <a:rPr lang="en-US" sz="1699" dirty="0" err="1">
                  <a:solidFill>
                    <a:srgbClr val="43270E"/>
                  </a:solidFill>
                  <a:latin typeface="Montserrat"/>
                  <a:ea typeface="Montserrat"/>
                  <a:cs typeface="Montserrat"/>
                  <a:sym typeface="Montserrat"/>
                </a:rPr>
                <a:t>år</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vært</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en</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sentral</a:t>
              </a:r>
              <a:r>
                <a:rPr lang="en-US" sz="1699" dirty="0">
                  <a:solidFill>
                    <a:srgbClr val="43270E"/>
                  </a:solidFill>
                  <a:latin typeface="Montserrat"/>
                  <a:ea typeface="Montserrat"/>
                  <a:cs typeface="Montserrat"/>
                  <a:sym typeface="Montserrat"/>
                </a:rPr>
                <a:t> og </a:t>
              </a:r>
              <a:r>
                <a:rPr lang="en-US" sz="1699" dirty="0" err="1">
                  <a:solidFill>
                    <a:srgbClr val="43270E"/>
                  </a:solidFill>
                  <a:latin typeface="Montserrat"/>
                  <a:ea typeface="Montserrat"/>
                  <a:cs typeface="Montserrat"/>
                  <a:sym typeface="Montserrat"/>
                </a:rPr>
                <a:t>inspirerende</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møteplass</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i</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regionen</a:t>
              </a:r>
              <a:r>
                <a:rPr lang="en-US" sz="1699" dirty="0">
                  <a:solidFill>
                    <a:srgbClr val="43270E"/>
                  </a:solidFill>
                  <a:latin typeface="Montserrat"/>
                  <a:ea typeface="Montserrat"/>
                  <a:cs typeface="Montserrat"/>
                  <a:sym typeface="Montserrat"/>
                </a:rPr>
                <a:t>: Bank, </a:t>
              </a:r>
              <a:r>
                <a:rPr lang="en-US" sz="1699" dirty="0" err="1">
                  <a:solidFill>
                    <a:srgbClr val="43270E"/>
                  </a:solidFill>
                  <a:latin typeface="Montserrat"/>
                  <a:ea typeface="Montserrat"/>
                  <a:cs typeface="Montserrat"/>
                  <a:sym typeface="Montserrat"/>
                </a:rPr>
                <a:t>rådhus</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dansesal</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bedriftssenter</a:t>
              </a:r>
              <a:r>
                <a:rPr lang="en-US" sz="1699" dirty="0">
                  <a:solidFill>
                    <a:srgbClr val="43270E"/>
                  </a:solidFill>
                  <a:latin typeface="Montserrat"/>
                  <a:ea typeface="Montserrat"/>
                  <a:cs typeface="Montserrat"/>
                  <a:sym typeface="Montserrat"/>
                </a:rPr>
                <a:t> og </a:t>
              </a:r>
              <a:r>
                <a:rPr lang="en-US" sz="1699" dirty="0" err="1">
                  <a:solidFill>
                    <a:srgbClr val="43270E"/>
                  </a:solidFill>
                  <a:latin typeface="Montserrat"/>
                  <a:ea typeface="Montserrat"/>
                  <a:cs typeface="Montserrat"/>
                  <a:sym typeface="Montserrat"/>
                </a:rPr>
                <a:t>kurssted</a:t>
              </a:r>
              <a:r>
                <a:rPr lang="en-US" sz="1699" dirty="0">
                  <a:solidFill>
                    <a:srgbClr val="43270E"/>
                  </a:solidFill>
                  <a:latin typeface="Montserrat"/>
                  <a:ea typeface="Montserrat"/>
                  <a:cs typeface="Montserrat"/>
                  <a:sym typeface="Montserrat"/>
                </a:rPr>
                <a:t>. Det er </a:t>
              </a:r>
              <a:r>
                <a:rPr lang="en-US" sz="1699" dirty="0" err="1">
                  <a:solidFill>
                    <a:srgbClr val="43270E"/>
                  </a:solidFill>
                  <a:latin typeface="Montserrat"/>
                  <a:ea typeface="Montserrat"/>
                  <a:cs typeface="Montserrat"/>
                  <a:sym typeface="Montserrat"/>
                </a:rPr>
                <a:t>aktuelt</a:t>
              </a:r>
              <a:r>
                <a:rPr lang="en-US" sz="1699" dirty="0">
                  <a:solidFill>
                    <a:srgbClr val="43270E"/>
                  </a:solidFill>
                  <a:latin typeface="Montserrat"/>
                  <a:ea typeface="Montserrat"/>
                  <a:cs typeface="Montserrat"/>
                  <a:sym typeface="Montserrat"/>
                </a:rPr>
                <a:t> å </a:t>
              </a:r>
              <a:r>
                <a:rPr lang="en-US" sz="1699" dirty="0" err="1">
                  <a:solidFill>
                    <a:srgbClr val="43270E"/>
                  </a:solidFill>
                  <a:latin typeface="Montserrat"/>
                  <a:ea typeface="Montserrat"/>
                  <a:cs typeface="Montserrat"/>
                  <a:sym typeface="Montserrat"/>
                </a:rPr>
                <a:t>etablere</a:t>
              </a:r>
              <a:r>
                <a:rPr lang="en-US" sz="1699" dirty="0">
                  <a:solidFill>
                    <a:srgbClr val="43270E"/>
                  </a:solidFill>
                  <a:latin typeface="Montserrat"/>
                  <a:ea typeface="Montserrat"/>
                  <a:cs typeface="Montserrat"/>
                  <a:sym typeface="Montserrat"/>
                </a:rPr>
                <a:t> et ”Henrik Wergeland Museum” </a:t>
              </a:r>
              <a:r>
                <a:rPr lang="en-US" sz="1699" dirty="0" err="1">
                  <a:solidFill>
                    <a:srgbClr val="43270E"/>
                  </a:solidFill>
                  <a:latin typeface="Montserrat"/>
                  <a:ea typeface="Montserrat"/>
                  <a:cs typeface="Montserrat"/>
                  <a:sym typeface="Montserrat"/>
                </a:rPr>
                <a:t>i</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denne</a:t>
              </a:r>
              <a:r>
                <a:rPr lang="en-US" sz="1699" dirty="0">
                  <a:solidFill>
                    <a:srgbClr val="43270E"/>
                  </a:solidFill>
                  <a:latin typeface="Montserrat"/>
                  <a:ea typeface="Montserrat"/>
                  <a:cs typeface="Montserrat"/>
                  <a:sym typeface="Montserrat"/>
                </a:rPr>
                <a:t> </a:t>
              </a:r>
              <a:r>
                <a:rPr lang="en-US" sz="1699" dirty="0" err="1">
                  <a:solidFill>
                    <a:srgbClr val="43270E"/>
                  </a:solidFill>
                  <a:latin typeface="Montserrat"/>
                  <a:ea typeface="Montserrat"/>
                  <a:cs typeface="Montserrat"/>
                  <a:sym typeface="Montserrat"/>
                </a:rPr>
                <a:t>bygningen</a:t>
              </a:r>
              <a:r>
                <a:rPr lang="en-US" sz="1699" dirty="0">
                  <a:solidFill>
                    <a:srgbClr val="43270E"/>
                  </a:solidFill>
                  <a:latin typeface="Montserrat"/>
                  <a:ea typeface="Montserrat"/>
                  <a:cs typeface="Montserrat"/>
                  <a:sym typeface="Montserrat"/>
                </a:rPr>
                <a:t>.</a:t>
              </a:r>
            </a:p>
            <a:p>
              <a:pPr algn="l">
                <a:lnSpc>
                  <a:spcPts val="2379"/>
                </a:lnSpc>
              </a:pPr>
              <a:endParaRPr lang="en-US" sz="1699" dirty="0">
                <a:solidFill>
                  <a:srgbClr val="43270E"/>
                </a:solidFill>
                <a:latin typeface="Montserrat"/>
                <a:ea typeface="Montserrat"/>
                <a:cs typeface="Montserrat"/>
                <a:sym typeface="Montserrat"/>
              </a:endParaRPr>
            </a:p>
            <a:p>
              <a:pPr algn="l">
                <a:lnSpc>
                  <a:spcPts val="2379"/>
                </a:lnSpc>
              </a:pPr>
              <a:endParaRPr lang="en-US" sz="1699" dirty="0">
                <a:solidFill>
                  <a:srgbClr val="43270E"/>
                </a:solidFill>
                <a:latin typeface="Montserrat"/>
                <a:ea typeface="Montserrat"/>
                <a:cs typeface="Montserrat"/>
                <a:sym typeface="Montserrat"/>
              </a:endParaRPr>
            </a:p>
            <a:p>
              <a:pPr algn="l">
                <a:lnSpc>
                  <a:spcPts val="2379"/>
                </a:lnSpc>
              </a:pPr>
              <a:endParaRPr lang="en-US" sz="1699" dirty="0">
                <a:solidFill>
                  <a:srgbClr val="43270E"/>
                </a:solidFill>
                <a:latin typeface="Montserrat"/>
                <a:ea typeface="Montserrat"/>
                <a:cs typeface="Montserrat"/>
                <a:sym typeface="Montserrat"/>
              </a:endParaRPr>
            </a:p>
            <a:p>
              <a:pPr algn="l">
                <a:lnSpc>
                  <a:spcPts val="2379"/>
                </a:lnSpc>
              </a:pPr>
              <a:endParaRPr lang="en-US" sz="1699" dirty="0">
                <a:solidFill>
                  <a:srgbClr val="43270E"/>
                </a:solidFill>
                <a:latin typeface="Montserrat"/>
                <a:ea typeface="Montserrat"/>
                <a:cs typeface="Montserrat"/>
                <a:sym typeface="Montserrat"/>
              </a:endParaRPr>
            </a:p>
            <a:p>
              <a:pPr algn="l">
                <a:lnSpc>
                  <a:spcPts val="2379"/>
                </a:lnSpc>
              </a:pPr>
              <a:endParaRPr lang="en-US" sz="1699" dirty="0">
                <a:solidFill>
                  <a:srgbClr val="43270E"/>
                </a:solidFill>
                <a:latin typeface="Montserrat"/>
                <a:ea typeface="Montserrat"/>
                <a:cs typeface="Montserrat"/>
                <a:sym typeface="Montserrat"/>
              </a:endParaRPr>
            </a:p>
            <a:p>
              <a:pPr algn="l">
                <a:lnSpc>
                  <a:spcPts val="2379"/>
                </a:lnSpc>
              </a:pPr>
              <a:endParaRPr lang="en-US" sz="1699" dirty="0">
                <a:solidFill>
                  <a:srgbClr val="43270E"/>
                </a:solidFill>
                <a:latin typeface="Montserrat"/>
                <a:ea typeface="Montserrat"/>
                <a:cs typeface="Montserrat"/>
                <a:sym typeface="Montserra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0287000"/>
          </a:xfrm>
          <a:prstGeom prst="rect">
            <a:avLst/>
          </a:prstGeom>
          <a:solidFill>
            <a:srgbClr val="FDFEEC"/>
          </a:solidFill>
        </p:spPr>
        <p:txBody>
          <a:bodyPr/>
          <a:lstStyle/>
          <a:p>
            <a:endParaRPr lang="nb-NO"/>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7000"/>
            </a:blip>
            <a:stretch>
              <a:fillRect t="-9222" b="-9222"/>
            </a:stretch>
          </a:blipFill>
        </p:spPr>
        <p:txBody>
          <a:bodyPr/>
          <a:lstStyle/>
          <a:p>
            <a:endParaRPr lang="nb-NO"/>
          </a:p>
        </p:txBody>
      </p:sp>
      <p:grpSp>
        <p:nvGrpSpPr>
          <p:cNvPr id="4" name="Group 4"/>
          <p:cNvGrpSpPr/>
          <p:nvPr/>
        </p:nvGrpSpPr>
        <p:grpSpPr>
          <a:xfrm>
            <a:off x="6902057" y="909083"/>
            <a:ext cx="8226075" cy="4011793"/>
            <a:chOff x="0" y="0"/>
            <a:chExt cx="10968100" cy="5349057"/>
          </a:xfrm>
        </p:grpSpPr>
        <p:sp>
          <p:nvSpPr>
            <p:cNvPr id="5" name="TextBox 5"/>
            <p:cNvSpPr txBox="1"/>
            <p:nvPr/>
          </p:nvSpPr>
          <p:spPr>
            <a:xfrm>
              <a:off x="0" y="-66675"/>
              <a:ext cx="10968100" cy="1832303"/>
            </a:xfrm>
            <a:prstGeom prst="rect">
              <a:avLst/>
            </a:prstGeom>
          </p:spPr>
          <p:txBody>
            <a:bodyPr lIns="0" tIns="0" rIns="0" bIns="0" rtlCol="0" anchor="t">
              <a:spAutoFit/>
            </a:bodyPr>
            <a:lstStyle/>
            <a:p>
              <a:pPr algn="l">
                <a:lnSpc>
                  <a:spcPts val="3487"/>
                </a:lnSpc>
              </a:pPr>
              <a:r>
                <a:rPr lang="en-US" sz="2906" spc="290" dirty="0">
                  <a:solidFill>
                    <a:srgbClr val="735442"/>
                  </a:solidFill>
                  <a:latin typeface="Old Standard"/>
                  <a:ea typeface="Old Standard"/>
                  <a:cs typeface="Old Standard"/>
                  <a:sym typeface="Old Standard"/>
                </a:rPr>
                <a:t>EN LEVENDE MØTEPLASS FOR LITTERATUR,HISTORIE, SAMFUNNSDEBATT OG NATUR</a:t>
              </a:r>
            </a:p>
          </p:txBody>
        </p:sp>
        <p:sp>
          <p:nvSpPr>
            <p:cNvPr id="6" name="TextBox 6"/>
            <p:cNvSpPr txBox="1"/>
            <p:nvPr/>
          </p:nvSpPr>
          <p:spPr>
            <a:xfrm>
              <a:off x="983955" y="3938319"/>
              <a:ext cx="8488274" cy="1410738"/>
            </a:xfrm>
            <a:prstGeom prst="rect">
              <a:avLst/>
            </a:prstGeom>
          </p:spPr>
          <p:txBody>
            <a:bodyPr lIns="0" tIns="0" rIns="0" bIns="0" rtlCol="0" anchor="t">
              <a:spAutoFit/>
            </a:bodyPr>
            <a:lstStyle/>
            <a:p>
              <a:pPr algn="l">
                <a:lnSpc>
                  <a:spcPts val="2116"/>
                </a:lnSpc>
              </a:pPr>
              <a:r>
                <a:rPr lang="en-US" sz="1511">
                  <a:solidFill>
                    <a:srgbClr val="735442"/>
                  </a:solidFill>
                  <a:latin typeface="Montserrat"/>
                  <a:ea typeface="Montserrat"/>
                  <a:cs typeface="Montserrat"/>
                  <a:sym typeface="Montserrat"/>
                </a:rPr>
                <a:t> </a:t>
              </a:r>
            </a:p>
            <a:p>
              <a:pPr algn="l">
                <a:lnSpc>
                  <a:spcPts val="2116"/>
                </a:lnSpc>
              </a:pPr>
              <a:endParaRPr lang="en-US" sz="1511">
                <a:solidFill>
                  <a:srgbClr val="735442"/>
                </a:solidFill>
                <a:latin typeface="Montserrat"/>
                <a:ea typeface="Montserrat"/>
                <a:cs typeface="Montserrat"/>
                <a:sym typeface="Montserrat"/>
              </a:endParaRPr>
            </a:p>
            <a:p>
              <a:pPr algn="l">
                <a:lnSpc>
                  <a:spcPts val="2116"/>
                </a:lnSpc>
              </a:pPr>
              <a:endParaRPr lang="en-US" sz="1511">
                <a:solidFill>
                  <a:srgbClr val="735442"/>
                </a:solidFill>
                <a:latin typeface="Montserrat"/>
                <a:ea typeface="Montserrat"/>
                <a:cs typeface="Montserrat"/>
                <a:sym typeface="Montserrat"/>
              </a:endParaRPr>
            </a:p>
            <a:p>
              <a:pPr algn="l">
                <a:lnSpc>
                  <a:spcPts val="2177"/>
                </a:lnSpc>
              </a:pPr>
              <a:endParaRPr lang="en-US" sz="1511">
                <a:solidFill>
                  <a:srgbClr val="735442"/>
                </a:solidFill>
                <a:latin typeface="Montserrat"/>
                <a:ea typeface="Montserrat"/>
                <a:cs typeface="Montserrat"/>
                <a:sym typeface="Montserrat"/>
              </a:endParaRPr>
            </a:p>
          </p:txBody>
        </p:sp>
      </p:grpSp>
      <p:sp>
        <p:nvSpPr>
          <p:cNvPr id="10" name="TextBox 10"/>
          <p:cNvSpPr txBox="1"/>
          <p:nvPr/>
        </p:nvSpPr>
        <p:spPr>
          <a:xfrm>
            <a:off x="1028700" y="866775"/>
            <a:ext cx="4600135" cy="1192462"/>
          </a:xfrm>
          <a:prstGeom prst="rect">
            <a:avLst/>
          </a:prstGeom>
        </p:spPr>
        <p:txBody>
          <a:bodyPr lIns="0" tIns="0" rIns="0" bIns="0" rtlCol="0" anchor="t">
            <a:spAutoFit/>
          </a:bodyPr>
          <a:lstStyle/>
          <a:p>
            <a:pPr algn="l">
              <a:lnSpc>
                <a:spcPts val="8114"/>
              </a:lnSpc>
            </a:pPr>
            <a:r>
              <a:rPr lang="en-US" sz="6762">
                <a:solidFill>
                  <a:srgbClr val="925520"/>
                </a:solidFill>
                <a:latin typeface="Old Standard"/>
                <a:ea typeface="Old Standard"/>
                <a:cs typeface="Old Standard"/>
                <a:sym typeface="Old Standard"/>
              </a:rPr>
              <a:t>Visjon</a:t>
            </a:r>
          </a:p>
        </p:txBody>
      </p:sp>
      <p:sp>
        <p:nvSpPr>
          <p:cNvPr id="11" name="TextBox 11"/>
          <p:cNvSpPr txBox="1"/>
          <p:nvPr/>
        </p:nvSpPr>
        <p:spPr>
          <a:xfrm>
            <a:off x="6705600" y="2777263"/>
            <a:ext cx="9460329" cy="4902111"/>
          </a:xfrm>
          <a:prstGeom prst="rect">
            <a:avLst/>
          </a:prstGeom>
          <a:solidFill>
            <a:srgbClr val="DDD9C3">
              <a:alpha val="56863"/>
            </a:srgbClr>
          </a:solidFill>
        </p:spPr>
        <p:txBody>
          <a:bodyPr lIns="0" tIns="0" rIns="0" bIns="0" rtlCol="0" anchor="t">
            <a:spAutoFit/>
          </a:bodyPr>
          <a:lstStyle/>
          <a:p>
            <a:pPr algn="l">
              <a:lnSpc>
                <a:spcPts val="2415"/>
              </a:lnSpc>
            </a:pPr>
            <a:r>
              <a:rPr lang="en-US" sz="1725" dirty="0">
                <a:solidFill>
                  <a:srgbClr val="462300"/>
                </a:solidFill>
                <a:latin typeface="Montserrat"/>
                <a:ea typeface="Montserrat"/>
                <a:cs typeface="Montserrat"/>
                <a:sym typeface="Montserrat"/>
              </a:rPr>
              <a:t>Henrik Wergeland var </a:t>
            </a:r>
            <a:r>
              <a:rPr lang="en-US" sz="1725" dirty="0" err="1">
                <a:solidFill>
                  <a:srgbClr val="462300"/>
                </a:solidFill>
                <a:latin typeface="Montserrat"/>
                <a:ea typeface="Montserrat"/>
                <a:cs typeface="Montserrat"/>
                <a:sym typeface="Montserrat"/>
              </a:rPr>
              <a:t>en</a:t>
            </a:r>
            <a:r>
              <a:rPr lang="en-US" sz="1725" dirty="0">
                <a:solidFill>
                  <a:srgbClr val="462300"/>
                </a:solidFill>
                <a:latin typeface="Montserrat"/>
                <a:ea typeface="Montserrat"/>
                <a:cs typeface="Montserrat"/>
                <a:sym typeface="Montserrat"/>
              </a:rPr>
              <a:t> av de </a:t>
            </a:r>
            <a:r>
              <a:rPr lang="en-US" sz="1725" dirty="0" err="1">
                <a:solidFill>
                  <a:srgbClr val="462300"/>
                </a:solidFill>
                <a:latin typeface="Montserrat"/>
                <a:ea typeface="Montserrat"/>
                <a:cs typeface="Montserrat"/>
                <a:sym typeface="Montserrat"/>
              </a:rPr>
              <a:t>fremste</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forkjemperne</a:t>
            </a:r>
            <a:r>
              <a:rPr lang="en-US" sz="1725" dirty="0">
                <a:solidFill>
                  <a:srgbClr val="462300"/>
                </a:solidFill>
                <a:latin typeface="Montserrat"/>
                <a:ea typeface="Montserrat"/>
                <a:cs typeface="Montserrat"/>
                <a:sym typeface="Montserrat"/>
              </a:rPr>
              <a:t> for </a:t>
            </a:r>
            <a:r>
              <a:rPr lang="en-US" sz="1725" dirty="0" err="1">
                <a:solidFill>
                  <a:srgbClr val="462300"/>
                </a:solidFill>
                <a:latin typeface="Montserrat"/>
                <a:ea typeface="Montserrat"/>
                <a:cs typeface="Montserrat"/>
                <a:sym typeface="Montserrat"/>
              </a:rPr>
              <a:t>frihet</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menneskeverd</a:t>
            </a:r>
            <a:r>
              <a:rPr lang="en-US" sz="1725" dirty="0">
                <a:solidFill>
                  <a:srgbClr val="462300"/>
                </a:solidFill>
                <a:latin typeface="Montserrat"/>
                <a:ea typeface="Montserrat"/>
                <a:cs typeface="Montserrat"/>
                <a:sym typeface="Montserrat"/>
              </a:rPr>
              <a:t> og </a:t>
            </a:r>
            <a:r>
              <a:rPr lang="en-US" sz="1725" dirty="0" err="1">
                <a:solidFill>
                  <a:srgbClr val="462300"/>
                </a:solidFill>
                <a:latin typeface="Montserrat"/>
                <a:ea typeface="Montserrat"/>
                <a:cs typeface="Montserrat"/>
                <a:sym typeface="Montserrat"/>
              </a:rPr>
              <a:t>naturkjærlighet</a:t>
            </a:r>
            <a:r>
              <a:rPr lang="en-US" sz="1725" dirty="0">
                <a:solidFill>
                  <a:srgbClr val="462300"/>
                </a:solidFill>
                <a:latin typeface="Montserrat"/>
                <a:ea typeface="Montserrat"/>
                <a:cs typeface="Montserrat"/>
                <a:sym typeface="Montserrat"/>
              </a:rPr>
              <a:t> – </a:t>
            </a:r>
            <a:r>
              <a:rPr lang="en-US" sz="1725" dirty="0" err="1">
                <a:solidFill>
                  <a:srgbClr val="462300"/>
                </a:solidFill>
                <a:latin typeface="Montserrat"/>
                <a:ea typeface="Montserrat"/>
                <a:cs typeface="Montserrat"/>
                <a:sym typeface="Montserrat"/>
              </a:rPr>
              <a:t>verdier</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som</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i</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vår</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tid</a:t>
            </a:r>
            <a:r>
              <a:rPr lang="en-US" sz="1725" dirty="0">
                <a:solidFill>
                  <a:srgbClr val="462300"/>
                </a:solidFill>
                <a:latin typeface="Montserrat"/>
                <a:ea typeface="Montserrat"/>
                <a:cs typeface="Montserrat"/>
                <a:sym typeface="Montserrat"/>
              </a:rPr>
              <a:t> er under press og </a:t>
            </a:r>
            <a:r>
              <a:rPr lang="en-US" sz="1725" dirty="0" err="1">
                <a:solidFill>
                  <a:srgbClr val="462300"/>
                </a:solidFill>
                <a:latin typeface="Montserrat"/>
                <a:ea typeface="Montserrat"/>
                <a:cs typeface="Montserrat"/>
                <a:sym typeface="Montserrat"/>
              </a:rPr>
              <a:t>må</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vernes</a:t>
            </a:r>
            <a:r>
              <a:rPr lang="en-US" sz="1725" dirty="0">
                <a:solidFill>
                  <a:srgbClr val="462300"/>
                </a:solidFill>
                <a:latin typeface="Montserrat"/>
                <a:ea typeface="Montserrat"/>
                <a:cs typeface="Montserrat"/>
                <a:sym typeface="Montserrat"/>
              </a:rPr>
              <a:t> og </a:t>
            </a:r>
            <a:r>
              <a:rPr lang="en-US" sz="1725" dirty="0" err="1">
                <a:solidFill>
                  <a:srgbClr val="462300"/>
                </a:solidFill>
                <a:latin typeface="Montserrat"/>
                <a:ea typeface="Montserrat"/>
                <a:cs typeface="Montserrat"/>
                <a:sym typeface="Montserrat"/>
              </a:rPr>
              <a:t>fornyes</a:t>
            </a:r>
            <a:r>
              <a:rPr lang="en-US" sz="1725" dirty="0">
                <a:solidFill>
                  <a:srgbClr val="462300"/>
                </a:solidFill>
                <a:latin typeface="Montserrat"/>
                <a:ea typeface="Montserrat"/>
                <a:cs typeface="Montserrat"/>
                <a:sym typeface="Montserrat"/>
              </a:rPr>
              <a:t>. </a:t>
            </a:r>
          </a:p>
          <a:p>
            <a:pPr algn="l">
              <a:lnSpc>
                <a:spcPts val="2415"/>
              </a:lnSpc>
            </a:pPr>
            <a:r>
              <a:rPr lang="en-US" sz="1725" dirty="0">
                <a:solidFill>
                  <a:srgbClr val="462300"/>
                </a:solidFill>
                <a:latin typeface="Montserrat"/>
                <a:ea typeface="Montserrat"/>
                <a:cs typeface="Montserrat"/>
                <a:sym typeface="Montserrat"/>
              </a:rPr>
              <a:t>I </a:t>
            </a:r>
            <a:r>
              <a:rPr lang="en-US" sz="1725" dirty="0" err="1">
                <a:solidFill>
                  <a:srgbClr val="462300"/>
                </a:solidFill>
                <a:latin typeface="Montserrat"/>
                <a:ea typeface="Montserrat"/>
                <a:cs typeface="Montserrat"/>
                <a:sym typeface="Montserrat"/>
              </a:rPr>
              <a:t>dag</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etterspør</a:t>
            </a:r>
            <a:r>
              <a:rPr lang="en-US" sz="1725" dirty="0">
                <a:solidFill>
                  <a:srgbClr val="462300"/>
                </a:solidFill>
                <a:latin typeface="Montserrat"/>
                <a:ea typeface="Montserrat"/>
                <a:cs typeface="Montserrat"/>
                <a:sym typeface="Montserrat"/>
              </a:rPr>
              <a:t> mange </a:t>
            </a:r>
            <a:r>
              <a:rPr lang="en-US" sz="1725" dirty="0" err="1">
                <a:solidFill>
                  <a:srgbClr val="462300"/>
                </a:solidFill>
                <a:latin typeface="Montserrat"/>
                <a:ea typeface="Montserrat"/>
                <a:cs typeface="Montserrat"/>
                <a:sym typeface="Montserrat"/>
              </a:rPr>
              <a:t>kunnskap</a:t>
            </a:r>
            <a:r>
              <a:rPr lang="en-US" sz="1725" dirty="0">
                <a:solidFill>
                  <a:srgbClr val="462300"/>
                </a:solidFill>
                <a:latin typeface="Montserrat"/>
                <a:ea typeface="Montserrat"/>
                <a:cs typeface="Montserrat"/>
                <a:sym typeface="Montserrat"/>
              </a:rPr>
              <a:t> og </a:t>
            </a:r>
            <a:r>
              <a:rPr lang="en-US" sz="1725" dirty="0" err="1">
                <a:solidFill>
                  <a:srgbClr val="462300"/>
                </a:solidFill>
                <a:latin typeface="Montserrat"/>
                <a:ea typeface="Montserrat"/>
                <a:cs typeface="Montserrat"/>
                <a:sym typeface="Montserrat"/>
              </a:rPr>
              <a:t>inspirasjon</a:t>
            </a:r>
            <a:r>
              <a:rPr lang="en-US" sz="1725" dirty="0">
                <a:solidFill>
                  <a:srgbClr val="462300"/>
                </a:solidFill>
                <a:latin typeface="Montserrat"/>
                <a:ea typeface="Montserrat"/>
                <a:cs typeface="Montserrat"/>
                <a:sym typeface="Montserrat"/>
              </a:rPr>
              <a:t> fra </a:t>
            </a:r>
            <a:r>
              <a:rPr lang="en-US" sz="1725" dirty="0" err="1">
                <a:solidFill>
                  <a:srgbClr val="462300"/>
                </a:solidFill>
                <a:latin typeface="Montserrat"/>
                <a:ea typeface="Montserrat"/>
                <a:cs typeface="Montserrat"/>
                <a:sym typeface="Montserrat"/>
              </a:rPr>
              <a:t>en</a:t>
            </a:r>
            <a:r>
              <a:rPr lang="en-US" sz="1725" dirty="0">
                <a:solidFill>
                  <a:srgbClr val="462300"/>
                </a:solidFill>
                <a:latin typeface="Montserrat"/>
                <a:ea typeface="Montserrat"/>
                <a:cs typeface="Montserrat"/>
                <a:sym typeface="Montserrat"/>
              </a:rPr>
              <a:t> av </a:t>
            </a:r>
            <a:r>
              <a:rPr lang="en-US" sz="1725" dirty="0" err="1">
                <a:solidFill>
                  <a:srgbClr val="462300"/>
                </a:solidFill>
                <a:latin typeface="Montserrat"/>
                <a:ea typeface="Montserrat"/>
                <a:cs typeface="Montserrat"/>
                <a:sym typeface="Montserrat"/>
              </a:rPr>
              <a:t>Norgeshistoriens</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største</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humanister</a:t>
            </a:r>
            <a:r>
              <a:rPr lang="en-US" sz="1725" dirty="0">
                <a:solidFill>
                  <a:srgbClr val="462300"/>
                </a:solidFill>
                <a:latin typeface="Montserrat"/>
                <a:ea typeface="Montserrat"/>
                <a:cs typeface="Montserrat"/>
                <a:sym typeface="Montserrat"/>
              </a:rPr>
              <a:t> og </a:t>
            </a:r>
            <a:r>
              <a:rPr lang="en-US" sz="1725" dirty="0" err="1">
                <a:solidFill>
                  <a:srgbClr val="462300"/>
                </a:solidFill>
                <a:latin typeface="Montserrat"/>
                <a:ea typeface="Montserrat"/>
                <a:cs typeface="Montserrat"/>
                <a:sym typeface="Montserrat"/>
              </a:rPr>
              <a:t>diktere</a:t>
            </a:r>
            <a:r>
              <a:rPr lang="en-US" sz="1725" dirty="0">
                <a:solidFill>
                  <a:srgbClr val="462300"/>
                </a:solidFill>
                <a:latin typeface="Montserrat"/>
                <a:ea typeface="Montserrat"/>
                <a:cs typeface="Montserrat"/>
                <a:sym typeface="Montserrat"/>
              </a:rPr>
              <a:t>. </a:t>
            </a:r>
          </a:p>
          <a:p>
            <a:pPr algn="l">
              <a:lnSpc>
                <a:spcPts val="2415"/>
              </a:lnSpc>
            </a:pPr>
            <a:endParaRPr lang="en-US" sz="1725" dirty="0">
              <a:solidFill>
                <a:srgbClr val="462300"/>
              </a:solidFill>
              <a:latin typeface="Montserrat"/>
              <a:ea typeface="Montserrat"/>
              <a:cs typeface="Montserrat"/>
              <a:sym typeface="Montserrat"/>
            </a:endParaRPr>
          </a:p>
          <a:p>
            <a:pPr algn="l">
              <a:lnSpc>
                <a:spcPts val="2415"/>
              </a:lnSpc>
            </a:pPr>
            <a:r>
              <a:rPr lang="en-US" sz="1725" dirty="0">
                <a:solidFill>
                  <a:srgbClr val="462300"/>
                </a:solidFill>
                <a:latin typeface="Montserrat"/>
                <a:ea typeface="Montserrat"/>
                <a:cs typeface="Montserrat"/>
                <a:sym typeface="Montserrat"/>
              </a:rPr>
              <a:t>Et </a:t>
            </a:r>
            <a:r>
              <a:rPr lang="en-US" sz="1725" dirty="0" err="1">
                <a:solidFill>
                  <a:srgbClr val="462300"/>
                </a:solidFill>
                <a:latin typeface="Montserrat"/>
                <a:ea typeface="Montserrat"/>
                <a:cs typeface="Montserrat"/>
                <a:sym typeface="Montserrat"/>
              </a:rPr>
              <a:t>Wergelandmuseum</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i</a:t>
            </a:r>
            <a:r>
              <a:rPr lang="en-US" sz="1725" dirty="0">
                <a:solidFill>
                  <a:srgbClr val="462300"/>
                </a:solidFill>
                <a:latin typeface="Montserrat"/>
                <a:ea typeface="Montserrat"/>
                <a:cs typeface="Montserrat"/>
                <a:sym typeface="Montserrat"/>
              </a:rPr>
              <a:t> Brekke </a:t>
            </a:r>
            <a:r>
              <a:rPr lang="en-US" sz="1725" dirty="0" err="1">
                <a:solidFill>
                  <a:srgbClr val="462300"/>
                </a:solidFill>
                <a:latin typeface="Montserrat"/>
                <a:ea typeface="Montserrat"/>
                <a:cs typeface="Montserrat"/>
                <a:sym typeface="Montserrat"/>
              </a:rPr>
              <a:t>vil</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gi</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denne</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arven</a:t>
            </a:r>
            <a:r>
              <a:rPr lang="en-US" sz="1725" dirty="0">
                <a:solidFill>
                  <a:srgbClr val="462300"/>
                </a:solidFill>
                <a:latin typeface="Montserrat"/>
                <a:ea typeface="Montserrat"/>
                <a:cs typeface="Montserrat"/>
                <a:sym typeface="Montserrat"/>
              </a:rPr>
              <a:t> et </a:t>
            </a:r>
            <a:r>
              <a:rPr lang="en-US" sz="1725" dirty="0" err="1">
                <a:solidFill>
                  <a:srgbClr val="462300"/>
                </a:solidFill>
                <a:latin typeface="Montserrat"/>
                <a:ea typeface="Montserrat"/>
                <a:cs typeface="Montserrat"/>
                <a:sym typeface="Montserrat"/>
              </a:rPr>
              <a:t>levende</a:t>
            </a:r>
            <a:r>
              <a:rPr lang="en-US" sz="1725" dirty="0">
                <a:solidFill>
                  <a:srgbClr val="462300"/>
                </a:solidFill>
                <a:latin typeface="Montserrat"/>
                <a:ea typeface="Montserrat"/>
                <a:cs typeface="Montserrat"/>
                <a:sym typeface="Montserrat"/>
              </a:rPr>
              <a:t> og relevant </a:t>
            </a:r>
            <a:r>
              <a:rPr lang="en-US" sz="1725" dirty="0" err="1">
                <a:solidFill>
                  <a:srgbClr val="462300"/>
                </a:solidFill>
                <a:latin typeface="Montserrat"/>
                <a:ea typeface="Montserrat"/>
                <a:cs typeface="Montserrat"/>
                <a:sym typeface="Montserrat"/>
              </a:rPr>
              <a:t>uttrykk</a:t>
            </a:r>
            <a:r>
              <a:rPr lang="en-US" sz="1725" dirty="0">
                <a:solidFill>
                  <a:srgbClr val="462300"/>
                </a:solidFill>
                <a:latin typeface="Montserrat"/>
                <a:ea typeface="Montserrat"/>
                <a:cs typeface="Montserrat"/>
                <a:sym typeface="Montserrat"/>
              </a:rPr>
              <a:t>. Her, </a:t>
            </a:r>
            <a:r>
              <a:rPr lang="en-US" sz="1725" dirty="0" err="1">
                <a:solidFill>
                  <a:srgbClr val="462300"/>
                </a:solidFill>
                <a:latin typeface="Montserrat"/>
                <a:ea typeface="Montserrat"/>
                <a:cs typeface="Montserrat"/>
                <a:sym typeface="Montserrat"/>
              </a:rPr>
              <a:t>nær</a:t>
            </a:r>
            <a:r>
              <a:rPr lang="en-US" sz="1725" dirty="0">
                <a:solidFill>
                  <a:srgbClr val="462300"/>
                </a:solidFill>
                <a:latin typeface="Montserrat"/>
                <a:ea typeface="Montserrat"/>
                <a:cs typeface="Montserrat"/>
                <a:sym typeface="Montserrat"/>
              </a:rPr>
              <a:t> slektsrøttene </a:t>
            </a:r>
            <a:r>
              <a:rPr lang="en-US" sz="1725" dirty="0" err="1">
                <a:solidFill>
                  <a:srgbClr val="462300"/>
                </a:solidFill>
                <a:latin typeface="Montserrat"/>
                <a:ea typeface="Montserrat"/>
                <a:cs typeface="Montserrat"/>
                <a:sym typeface="Montserrat"/>
              </a:rPr>
              <a:t>i</a:t>
            </a:r>
            <a:r>
              <a:rPr lang="en-US" sz="1725" dirty="0">
                <a:solidFill>
                  <a:srgbClr val="462300"/>
                </a:solidFill>
                <a:latin typeface="Montserrat"/>
                <a:ea typeface="Montserrat"/>
                <a:cs typeface="Montserrat"/>
                <a:sym typeface="Montserrat"/>
              </a:rPr>
              <a:t> Gulen og </a:t>
            </a:r>
            <a:r>
              <a:rPr lang="en-US" sz="1725" dirty="0" err="1">
                <a:solidFill>
                  <a:srgbClr val="462300"/>
                </a:solidFill>
                <a:latin typeface="Montserrat"/>
                <a:ea typeface="Montserrat"/>
                <a:cs typeface="Montserrat"/>
                <a:sym typeface="Montserrat"/>
              </a:rPr>
              <a:t>på</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Vestlandet</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kan</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Wergelands</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sterke</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tilknytning</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til</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naturen</a:t>
            </a:r>
            <a:r>
              <a:rPr lang="en-US" sz="1725" dirty="0">
                <a:solidFill>
                  <a:srgbClr val="462300"/>
                </a:solidFill>
                <a:latin typeface="Montserrat"/>
                <a:ea typeface="Montserrat"/>
                <a:cs typeface="Montserrat"/>
                <a:sym typeface="Montserrat"/>
              </a:rPr>
              <a:t> og </a:t>
            </a:r>
            <a:r>
              <a:rPr lang="en-US" sz="1725" dirty="0" err="1">
                <a:solidFill>
                  <a:srgbClr val="462300"/>
                </a:solidFill>
                <a:latin typeface="Montserrat"/>
                <a:ea typeface="Montserrat"/>
                <a:cs typeface="Montserrat"/>
                <a:sym typeface="Montserrat"/>
              </a:rPr>
              <a:t>kulturarven</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synliggjøres</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utforskes</a:t>
            </a:r>
            <a:r>
              <a:rPr lang="en-US" sz="1725" dirty="0">
                <a:solidFill>
                  <a:srgbClr val="462300"/>
                </a:solidFill>
                <a:latin typeface="Montserrat"/>
                <a:ea typeface="Montserrat"/>
                <a:cs typeface="Montserrat"/>
                <a:sym typeface="Montserrat"/>
              </a:rPr>
              <a:t> og </a:t>
            </a:r>
            <a:r>
              <a:rPr lang="en-US" sz="1725" dirty="0" err="1">
                <a:solidFill>
                  <a:srgbClr val="462300"/>
                </a:solidFill>
                <a:latin typeface="Montserrat"/>
                <a:ea typeface="Montserrat"/>
                <a:cs typeface="Montserrat"/>
                <a:sym typeface="Montserrat"/>
              </a:rPr>
              <a:t>drøftes</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i</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møte</a:t>
            </a:r>
            <a:r>
              <a:rPr lang="en-US" sz="1725" dirty="0">
                <a:solidFill>
                  <a:srgbClr val="462300"/>
                </a:solidFill>
                <a:latin typeface="Montserrat"/>
                <a:ea typeface="Montserrat"/>
                <a:cs typeface="Montserrat"/>
                <a:sym typeface="Montserrat"/>
              </a:rPr>
              <a:t> med </a:t>
            </a:r>
            <a:r>
              <a:rPr lang="en-US" sz="1725" dirty="0" err="1">
                <a:solidFill>
                  <a:srgbClr val="462300"/>
                </a:solidFill>
                <a:latin typeface="Montserrat"/>
                <a:ea typeface="Montserrat"/>
                <a:cs typeface="Montserrat"/>
                <a:sym typeface="Montserrat"/>
              </a:rPr>
              <a:t>vår</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tids</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utfordringer</a:t>
            </a:r>
            <a:r>
              <a:rPr lang="en-US" sz="1725" dirty="0">
                <a:solidFill>
                  <a:srgbClr val="462300"/>
                </a:solidFill>
                <a:latin typeface="Montserrat"/>
                <a:ea typeface="Montserrat"/>
                <a:cs typeface="Montserrat"/>
                <a:sym typeface="Montserrat"/>
              </a:rPr>
              <a:t>.</a:t>
            </a:r>
          </a:p>
          <a:p>
            <a:pPr algn="l">
              <a:lnSpc>
                <a:spcPts val="2415"/>
              </a:lnSpc>
            </a:pPr>
            <a:endParaRPr lang="en-US" sz="1725" dirty="0">
              <a:solidFill>
                <a:srgbClr val="462300"/>
              </a:solidFill>
              <a:latin typeface="Montserrat"/>
              <a:ea typeface="Montserrat"/>
              <a:cs typeface="Montserrat"/>
              <a:sym typeface="Montserrat"/>
            </a:endParaRPr>
          </a:p>
          <a:p>
            <a:pPr algn="l">
              <a:lnSpc>
                <a:spcPts val="2415"/>
              </a:lnSpc>
            </a:pPr>
            <a:r>
              <a:rPr lang="en-US" sz="1725" dirty="0">
                <a:solidFill>
                  <a:srgbClr val="462300"/>
                </a:solidFill>
                <a:latin typeface="Montserrat"/>
                <a:ea typeface="Montserrat"/>
                <a:cs typeface="Montserrat"/>
                <a:sym typeface="Montserrat"/>
              </a:rPr>
              <a:t>Museet </a:t>
            </a:r>
            <a:r>
              <a:rPr lang="en-US" sz="1725" dirty="0" err="1">
                <a:solidFill>
                  <a:srgbClr val="462300"/>
                </a:solidFill>
                <a:latin typeface="Montserrat"/>
                <a:ea typeface="Montserrat"/>
                <a:cs typeface="Montserrat"/>
                <a:sym typeface="Montserrat"/>
              </a:rPr>
              <a:t>skal</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formidle</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Wergelands</a:t>
            </a:r>
            <a:r>
              <a:rPr lang="en-US" sz="1725" dirty="0">
                <a:solidFill>
                  <a:srgbClr val="462300"/>
                </a:solidFill>
                <a:latin typeface="Montserrat"/>
                <a:ea typeface="Montserrat"/>
                <a:cs typeface="Montserrat"/>
                <a:sym typeface="Montserrat"/>
              </a:rPr>
              <a:t> liv og </a:t>
            </a:r>
            <a:r>
              <a:rPr lang="en-US" sz="1725" dirty="0" err="1">
                <a:solidFill>
                  <a:srgbClr val="462300"/>
                </a:solidFill>
                <a:latin typeface="Montserrat"/>
                <a:ea typeface="Montserrat"/>
                <a:cs typeface="Montserrat"/>
                <a:sym typeface="Montserrat"/>
              </a:rPr>
              <a:t>åndsverk</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gjennom</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en</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helhetlig</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opplevelse</a:t>
            </a:r>
            <a:r>
              <a:rPr lang="en-US" sz="1725" dirty="0">
                <a:solidFill>
                  <a:srgbClr val="462300"/>
                </a:solidFill>
                <a:latin typeface="Montserrat"/>
                <a:ea typeface="Montserrat"/>
                <a:cs typeface="Montserrat"/>
                <a:sym typeface="Montserrat"/>
              </a:rPr>
              <a:t>. Det </a:t>
            </a:r>
            <a:r>
              <a:rPr lang="en-US" sz="1725" dirty="0" err="1">
                <a:solidFill>
                  <a:srgbClr val="462300"/>
                </a:solidFill>
                <a:latin typeface="Montserrat"/>
                <a:ea typeface="Montserrat"/>
                <a:cs typeface="Montserrat"/>
                <a:sym typeface="Montserrat"/>
              </a:rPr>
              <a:t>skal</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være</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en</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åpen</a:t>
            </a:r>
            <a:r>
              <a:rPr lang="en-US" sz="1725" dirty="0">
                <a:solidFill>
                  <a:srgbClr val="462300"/>
                </a:solidFill>
                <a:latin typeface="Montserrat"/>
                <a:ea typeface="Montserrat"/>
                <a:cs typeface="Montserrat"/>
                <a:sym typeface="Montserrat"/>
              </a:rPr>
              <a:t> og </a:t>
            </a:r>
            <a:r>
              <a:rPr lang="en-US" sz="1725" dirty="0" err="1">
                <a:solidFill>
                  <a:srgbClr val="462300"/>
                </a:solidFill>
                <a:latin typeface="Montserrat"/>
                <a:ea typeface="Montserrat"/>
                <a:cs typeface="Montserrat"/>
                <a:sym typeface="Montserrat"/>
              </a:rPr>
              <a:t>inkluderende</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møteplass</a:t>
            </a:r>
            <a:r>
              <a:rPr lang="en-US" sz="1725" dirty="0">
                <a:solidFill>
                  <a:srgbClr val="462300"/>
                </a:solidFill>
                <a:latin typeface="Montserrat"/>
                <a:ea typeface="Montserrat"/>
                <a:cs typeface="Montserrat"/>
                <a:sym typeface="Montserrat"/>
              </a:rPr>
              <a:t> for </a:t>
            </a:r>
            <a:r>
              <a:rPr lang="en-US" sz="1725" dirty="0" err="1">
                <a:solidFill>
                  <a:srgbClr val="462300"/>
                </a:solidFill>
                <a:latin typeface="Montserrat"/>
                <a:ea typeface="Montserrat"/>
                <a:cs typeface="Montserrat"/>
                <a:sym typeface="Montserrat"/>
              </a:rPr>
              <a:t>lokalbefolkningen</a:t>
            </a:r>
            <a:r>
              <a:rPr lang="en-US" sz="1725" dirty="0">
                <a:solidFill>
                  <a:srgbClr val="462300"/>
                </a:solidFill>
                <a:latin typeface="Montserrat"/>
                <a:ea typeface="Montserrat"/>
                <a:cs typeface="Montserrat"/>
                <a:sym typeface="Montserrat"/>
              </a:rPr>
              <a:t> og </a:t>
            </a:r>
            <a:r>
              <a:rPr lang="en-US" sz="1725" dirty="0" err="1">
                <a:solidFill>
                  <a:srgbClr val="462300"/>
                </a:solidFill>
                <a:latin typeface="Montserrat"/>
                <a:ea typeface="Montserrat"/>
                <a:cs typeface="Montserrat"/>
                <a:sym typeface="Montserrat"/>
              </a:rPr>
              <a:t>omkringliggende</a:t>
            </a:r>
            <a:r>
              <a:rPr lang="en-US" sz="1725" dirty="0">
                <a:solidFill>
                  <a:srgbClr val="462300"/>
                </a:solidFill>
                <a:latin typeface="Montserrat"/>
                <a:ea typeface="Montserrat"/>
                <a:cs typeface="Montserrat"/>
                <a:sym typeface="Montserrat"/>
              </a:rPr>
              <a:t> region, </a:t>
            </a:r>
            <a:r>
              <a:rPr lang="en-US" sz="1725" dirty="0" err="1">
                <a:solidFill>
                  <a:srgbClr val="462300"/>
                </a:solidFill>
                <a:latin typeface="Montserrat"/>
                <a:ea typeface="Montserrat"/>
                <a:cs typeface="Montserrat"/>
                <a:sym typeface="Montserrat"/>
              </a:rPr>
              <a:t>skoleklasser</a:t>
            </a:r>
            <a:r>
              <a:rPr lang="en-US" sz="1725" dirty="0">
                <a:solidFill>
                  <a:srgbClr val="462300"/>
                </a:solidFill>
                <a:latin typeface="Montserrat"/>
                <a:ea typeface="Montserrat"/>
                <a:cs typeface="Montserrat"/>
                <a:sym typeface="Montserrat"/>
              </a:rPr>
              <a:t> og </a:t>
            </a:r>
            <a:r>
              <a:rPr lang="en-US" sz="1725" dirty="0" err="1">
                <a:solidFill>
                  <a:srgbClr val="462300"/>
                </a:solidFill>
                <a:latin typeface="Montserrat"/>
                <a:ea typeface="Montserrat"/>
                <a:cs typeface="Montserrat"/>
                <a:sym typeface="Montserrat"/>
              </a:rPr>
              <a:t>studenter</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turister</a:t>
            </a:r>
            <a:r>
              <a:rPr lang="en-US" sz="1725" dirty="0">
                <a:solidFill>
                  <a:srgbClr val="462300"/>
                </a:solidFill>
                <a:latin typeface="Montserrat"/>
                <a:ea typeface="Montserrat"/>
                <a:cs typeface="Montserrat"/>
                <a:sym typeface="Montserrat"/>
              </a:rPr>
              <a:t> og </a:t>
            </a:r>
            <a:r>
              <a:rPr lang="en-US" sz="1725" dirty="0" err="1">
                <a:solidFill>
                  <a:srgbClr val="462300"/>
                </a:solidFill>
                <a:latin typeface="Montserrat"/>
                <a:ea typeface="Montserrat"/>
                <a:cs typeface="Montserrat"/>
                <a:sym typeface="Montserrat"/>
              </a:rPr>
              <a:t>besøkende</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samt</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kurs</a:t>
            </a:r>
            <a:r>
              <a:rPr lang="en-US" sz="1725" dirty="0">
                <a:solidFill>
                  <a:srgbClr val="462300"/>
                </a:solidFill>
                <a:latin typeface="Montserrat"/>
                <a:ea typeface="Montserrat"/>
                <a:cs typeface="Montserrat"/>
                <a:sym typeface="Montserrat"/>
              </a:rPr>
              <a:t>- og </a:t>
            </a:r>
            <a:r>
              <a:rPr lang="en-US" sz="1725" dirty="0" err="1">
                <a:solidFill>
                  <a:srgbClr val="462300"/>
                </a:solidFill>
                <a:latin typeface="Montserrat"/>
                <a:ea typeface="Montserrat"/>
                <a:cs typeface="Montserrat"/>
                <a:sym typeface="Montserrat"/>
              </a:rPr>
              <a:t>konsertarrangører</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Samtidig</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skal</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museet</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være</a:t>
            </a:r>
            <a:r>
              <a:rPr lang="en-US" sz="1725" dirty="0">
                <a:solidFill>
                  <a:srgbClr val="462300"/>
                </a:solidFill>
                <a:latin typeface="Montserrat"/>
                <a:ea typeface="Montserrat"/>
                <a:cs typeface="Montserrat"/>
                <a:sym typeface="Montserrat"/>
              </a:rPr>
              <a:t> et </a:t>
            </a:r>
            <a:r>
              <a:rPr lang="en-US" sz="1725" dirty="0" err="1">
                <a:solidFill>
                  <a:srgbClr val="462300"/>
                </a:solidFill>
                <a:latin typeface="Montserrat"/>
                <a:ea typeface="Montserrat"/>
                <a:cs typeface="Montserrat"/>
                <a:sym typeface="Montserrat"/>
              </a:rPr>
              <a:t>inspirerende</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arbeids</a:t>
            </a:r>
            <a:r>
              <a:rPr lang="en-US" sz="1725" dirty="0">
                <a:solidFill>
                  <a:srgbClr val="462300"/>
                </a:solidFill>
                <a:latin typeface="Montserrat"/>
                <a:ea typeface="Montserrat"/>
                <a:cs typeface="Montserrat"/>
                <a:sym typeface="Montserrat"/>
              </a:rPr>
              <a:t>- og </a:t>
            </a:r>
            <a:r>
              <a:rPr lang="en-US" sz="1725" dirty="0" err="1">
                <a:solidFill>
                  <a:srgbClr val="462300"/>
                </a:solidFill>
                <a:latin typeface="Montserrat"/>
                <a:ea typeface="Montserrat"/>
                <a:cs typeface="Montserrat"/>
                <a:sym typeface="Montserrat"/>
              </a:rPr>
              <a:t>refleksjonssted</a:t>
            </a:r>
            <a:r>
              <a:rPr lang="en-US" sz="1725" dirty="0">
                <a:solidFill>
                  <a:srgbClr val="462300"/>
                </a:solidFill>
                <a:latin typeface="Montserrat"/>
                <a:ea typeface="Montserrat"/>
                <a:cs typeface="Montserrat"/>
                <a:sym typeface="Montserrat"/>
              </a:rPr>
              <a:t> for </a:t>
            </a:r>
            <a:r>
              <a:rPr lang="en-US" sz="1725" dirty="0" err="1">
                <a:solidFill>
                  <a:srgbClr val="462300"/>
                </a:solidFill>
                <a:latin typeface="Montserrat"/>
                <a:ea typeface="Montserrat"/>
                <a:cs typeface="Montserrat"/>
                <a:sym typeface="Montserrat"/>
              </a:rPr>
              <a:t>forskere</a:t>
            </a:r>
            <a:r>
              <a:rPr lang="en-US" sz="1725" dirty="0">
                <a:solidFill>
                  <a:srgbClr val="462300"/>
                </a:solidFill>
                <a:latin typeface="Montserrat"/>
                <a:ea typeface="Montserrat"/>
                <a:cs typeface="Montserrat"/>
                <a:sym typeface="Montserrat"/>
              </a:rPr>
              <a:t> og </a:t>
            </a:r>
            <a:r>
              <a:rPr lang="en-US" sz="1725" dirty="0" err="1">
                <a:solidFill>
                  <a:srgbClr val="462300"/>
                </a:solidFill>
                <a:latin typeface="Montserrat"/>
                <a:ea typeface="Montserrat"/>
                <a:cs typeface="Montserrat"/>
                <a:sym typeface="Montserrat"/>
              </a:rPr>
              <a:t>kunstnere</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som</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ønsker</a:t>
            </a:r>
            <a:r>
              <a:rPr lang="en-US" sz="1725" dirty="0">
                <a:solidFill>
                  <a:srgbClr val="462300"/>
                </a:solidFill>
                <a:latin typeface="Montserrat"/>
                <a:ea typeface="Montserrat"/>
                <a:cs typeface="Montserrat"/>
                <a:sym typeface="Montserrat"/>
              </a:rPr>
              <a:t> å </a:t>
            </a:r>
            <a:r>
              <a:rPr lang="en-US" sz="1725" dirty="0" err="1">
                <a:solidFill>
                  <a:srgbClr val="462300"/>
                </a:solidFill>
                <a:latin typeface="Montserrat"/>
                <a:ea typeface="Montserrat"/>
                <a:cs typeface="Montserrat"/>
                <a:sym typeface="Montserrat"/>
              </a:rPr>
              <a:t>utforske</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Wergelands</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arv</a:t>
            </a:r>
            <a:r>
              <a:rPr lang="en-US" sz="1725" dirty="0">
                <a:solidFill>
                  <a:srgbClr val="462300"/>
                </a:solidFill>
                <a:latin typeface="Montserrat"/>
                <a:ea typeface="Montserrat"/>
                <a:cs typeface="Montserrat"/>
                <a:sym typeface="Montserrat"/>
              </a:rPr>
              <a:t> og </a:t>
            </a:r>
            <a:r>
              <a:rPr lang="en-US" sz="1725" dirty="0" err="1">
                <a:solidFill>
                  <a:srgbClr val="462300"/>
                </a:solidFill>
                <a:latin typeface="Montserrat"/>
                <a:ea typeface="Montserrat"/>
                <a:cs typeface="Montserrat"/>
                <a:sym typeface="Montserrat"/>
              </a:rPr>
              <a:t>idéer</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i</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vår</a:t>
            </a:r>
            <a:r>
              <a:rPr lang="en-US" sz="1725" dirty="0">
                <a:solidFill>
                  <a:srgbClr val="462300"/>
                </a:solidFill>
                <a:latin typeface="Montserrat"/>
                <a:ea typeface="Montserrat"/>
                <a:cs typeface="Montserrat"/>
                <a:sym typeface="Montserrat"/>
              </a:rPr>
              <a:t> </a:t>
            </a:r>
            <a:r>
              <a:rPr lang="en-US" sz="1725" dirty="0" err="1">
                <a:solidFill>
                  <a:srgbClr val="462300"/>
                </a:solidFill>
                <a:latin typeface="Montserrat"/>
                <a:ea typeface="Montserrat"/>
                <a:cs typeface="Montserrat"/>
                <a:sym typeface="Montserrat"/>
              </a:rPr>
              <a:t>tid</a:t>
            </a:r>
            <a:r>
              <a:rPr lang="en-US" sz="1725" dirty="0">
                <a:solidFill>
                  <a:srgbClr val="462300"/>
                </a:solidFill>
                <a:latin typeface="Montserrat"/>
                <a:ea typeface="Montserrat"/>
                <a:cs typeface="Montserrat"/>
                <a:sym typeface="Montserrat"/>
              </a:rPr>
              <a:t>.</a:t>
            </a:r>
            <a:endParaRPr lang="en-US" sz="1725" dirty="0">
              <a:solidFill>
                <a:srgbClr val="000000"/>
              </a:solidFill>
              <a:latin typeface="Montserrat"/>
              <a:ea typeface="Montserrat"/>
              <a:cs typeface="Montserrat"/>
              <a:sym typeface="Montserrat"/>
            </a:endParaRPr>
          </a:p>
        </p:txBody>
      </p:sp>
      <p:sp>
        <p:nvSpPr>
          <p:cNvPr id="12" name="Rektangel 11">
            <a:extLst>
              <a:ext uri="{FF2B5EF4-FFF2-40B4-BE49-F238E27FC236}">
                <a16:creationId xmlns:a16="http://schemas.microsoft.com/office/drawing/2014/main" id="{DD9FDA24-50E8-F3E7-94B9-76DDBE6E273B}"/>
              </a:ext>
            </a:extLst>
          </p:cNvPr>
          <p:cNvSpPr/>
          <p:nvPr/>
        </p:nvSpPr>
        <p:spPr>
          <a:xfrm>
            <a:off x="4044142" y="2801508"/>
            <a:ext cx="1590235" cy="68512"/>
          </a:xfrm>
          <a:prstGeom prst="rect">
            <a:avLst/>
          </a:prstGeom>
          <a:solidFill>
            <a:srgbClr val="DDD9C3">
              <a:alpha val="69020"/>
            </a:srgbClr>
          </a:solidFill>
          <a:ln>
            <a:solidFill>
              <a:srgbClr val="E8E8E8">
                <a:alpha val="34902"/>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a:extLst>
              <a:ext uri="{FF2B5EF4-FFF2-40B4-BE49-F238E27FC236}">
                <a16:creationId xmlns:a16="http://schemas.microsoft.com/office/drawing/2014/main" id="{25173203-3A62-A417-48CD-686C94D7ABAE}"/>
              </a:ext>
            </a:extLst>
          </p:cNvPr>
          <p:cNvPicPr>
            <a:picLocks noChangeAspect="1"/>
          </p:cNvPicPr>
          <p:nvPr/>
        </p:nvPicPr>
        <p:blipFill>
          <a:blip r:embed="rId3"/>
          <a:stretch>
            <a:fillRect/>
          </a:stretch>
        </p:blipFill>
        <p:spPr>
          <a:xfrm>
            <a:off x="16827702" y="9787085"/>
            <a:ext cx="1469263" cy="499915"/>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grpSp>
        <p:nvGrpSpPr>
          <p:cNvPr id="2" name="Group 2"/>
          <p:cNvGrpSpPr/>
          <p:nvPr/>
        </p:nvGrpSpPr>
        <p:grpSpPr>
          <a:xfrm>
            <a:off x="-181556" y="-177661"/>
            <a:ext cx="6155005" cy="10642322"/>
            <a:chOff x="0" y="0"/>
            <a:chExt cx="8206674" cy="14189762"/>
          </a:xfrm>
        </p:grpSpPr>
        <p:pic>
          <p:nvPicPr>
            <p:cNvPr id="3" name="Picture 3"/>
            <p:cNvPicPr>
              <a:picLocks noChangeAspect="1"/>
            </p:cNvPicPr>
            <p:nvPr/>
          </p:nvPicPr>
          <p:blipFill>
            <a:blip r:embed="rId2"/>
            <a:srcRect l="465" r="465"/>
            <a:stretch>
              <a:fillRect/>
            </a:stretch>
          </p:blipFill>
          <p:spPr>
            <a:xfrm>
              <a:off x="0" y="0"/>
              <a:ext cx="8206674" cy="6974980"/>
            </a:xfrm>
            <a:prstGeom prst="rect">
              <a:avLst/>
            </a:prstGeom>
          </p:spPr>
        </p:pic>
        <p:pic>
          <p:nvPicPr>
            <p:cNvPr id="4" name="Picture 4"/>
            <p:cNvPicPr>
              <a:picLocks noChangeAspect="1"/>
            </p:cNvPicPr>
            <p:nvPr/>
          </p:nvPicPr>
          <p:blipFill>
            <a:blip r:embed="rId3"/>
            <a:srcRect l="5135" r="5135"/>
            <a:stretch>
              <a:fillRect/>
            </a:stretch>
          </p:blipFill>
          <p:spPr>
            <a:xfrm>
              <a:off x="0" y="7214783"/>
              <a:ext cx="8206674" cy="6974980"/>
            </a:xfrm>
            <a:prstGeom prst="rect">
              <a:avLst/>
            </a:prstGeom>
          </p:spPr>
        </p:pic>
      </p:grpSp>
      <p:grpSp>
        <p:nvGrpSpPr>
          <p:cNvPr id="5" name="Group 5"/>
          <p:cNvGrpSpPr/>
          <p:nvPr/>
        </p:nvGrpSpPr>
        <p:grpSpPr>
          <a:xfrm>
            <a:off x="8581538" y="991710"/>
            <a:ext cx="8677762" cy="7830449"/>
            <a:chOff x="0" y="0"/>
            <a:chExt cx="11570349" cy="10440599"/>
          </a:xfrm>
        </p:grpSpPr>
        <p:sp>
          <p:nvSpPr>
            <p:cNvPr id="6" name="TextBox 6"/>
            <p:cNvSpPr txBox="1"/>
            <p:nvPr/>
          </p:nvSpPr>
          <p:spPr>
            <a:xfrm>
              <a:off x="0" y="-161925"/>
              <a:ext cx="11570349" cy="1516813"/>
            </a:xfrm>
            <a:prstGeom prst="rect">
              <a:avLst/>
            </a:prstGeom>
          </p:spPr>
          <p:txBody>
            <a:bodyPr lIns="0" tIns="0" rIns="0" bIns="0" rtlCol="0" anchor="t">
              <a:spAutoFit/>
            </a:bodyPr>
            <a:lstStyle/>
            <a:p>
              <a:pPr algn="l">
                <a:lnSpc>
                  <a:spcPts val="8018"/>
                </a:lnSpc>
              </a:pPr>
              <a:r>
                <a:rPr lang="en-US" sz="6681">
                  <a:solidFill>
                    <a:srgbClr val="925520"/>
                  </a:solidFill>
                  <a:latin typeface="Old Standard"/>
                  <a:ea typeface="Old Standard"/>
                  <a:cs typeface="Old Standard"/>
                  <a:sym typeface="Old Standard"/>
                </a:rPr>
                <a:t>Den Gamle Banken</a:t>
              </a:r>
            </a:p>
          </p:txBody>
        </p:sp>
        <p:sp>
          <p:nvSpPr>
            <p:cNvPr id="7" name="TextBox 7"/>
            <p:cNvSpPr txBox="1"/>
            <p:nvPr/>
          </p:nvSpPr>
          <p:spPr>
            <a:xfrm>
              <a:off x="0" y="2595597"/>
              <a:ext cx="11570349" cy="7845002"/>
            </a:xfrm>
            <a:prstGeom prst="rect">
              <a:avLst/>
            </a:prstGeom>
          </p:spPr>
          <p:txBody>
            <a:bodyPr lIns="0" tIns="0" rIns="0" bIns="0" rtlCol="0" anchor="t">
              <a:spAutoFit/>
            </a:bodyPr>
            <a:lstStyle/>
            <a:p>
              <a:pPr algn="l">
                <a:lnSpc>
                  <a:spcPts val="2380"/>
                </a:lnSpc>
              </a:pPr>
              <a:r>
                <a:rPr lang="en-US" sz="1700" dirty="0">
                  <a:solidFill>
                    <a:srgbClr val="43270E"/>
                  </a:solidFill>
                  <a:latin typeface="Montserrat"/>
                  <a:ea typeface="Montserrat"/>
                  <a:cs typeface="Montserrat"/>
                  <a:sym typeface="Montserrat"/>
                </a:rPr>
                <a:t>Den </a:t>
              </a:r>
              <a:r>
                <a:rPr lang="en-US" sz="1700" dirty="0" err="1">
                  <a:solidFill>
                    <a:srgbClr val="43270E"/>
                  </a:solidFill>
                  <a:latin typeface="Montserrat"/>
                  <a:ea typeface="Montserrat"/>
                  <a:cs typeface="Montserrat"/>
                  <a:sym typeface="Montserrat"/>
                </a:rPr>
                <a:t>Gamle</a:t>
              </a:r>
              <a:r>
                <a:rPr lang="en-US" sz="1700" dirty="0">
                  <a:solidFill>
                    <a:srgbClr val="43270E"/>
                  </a:solidFill>
                  <a:latin typeface="Montserrat"/>
                  <a:ea typeface="Montserrat"/>
                  <a:cs typeface="Montserrat"/>
                  <a:sym typeface="Montserrat"/>
                </a:rPr>
                <a:t> Banken fra 1915 </a:t>
              </a:r>
              <a:r>
                <a:rPr lang="en-US" sz="1700" dirty="0" err="1">
                  <a:solidFill>
                    <a:srgbClr val="43270E"/>
                  </a:solidFill>
                  <a:latin typeface="Montserrat"/>
                  <a:ea typeface="Montserrat"/>
                  <a:cs typeface="Montserrat"/>
                  <a:sym typeface="Montserrat"/>
                </a:rPr>
                <a:t>har</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i</a:t>
              </a:r>
              <a:r>
                <a:rPr lang="en-US" sz="1700" dirty="0">
                  <a:solidFill>
                    <a:srgbClr val="43270E"/>
                  </a:solidFill>
                  <a:latin typeface="Montserrat"/>
                  <a:ea typeface="Montserrat"/>
                  <a:cs typeface="Montserrat"/>
                  <a:sym typeface="Montserrat"/>
                </a:rPr>
                <a:t> over </a:t>
              </a:r>
              <a:r>
                <a:rPr lang="en-US" sz="1700" dirty="0" err="1">
                  <a:solidFill>
                    <a:srgbClr val="43270E"/>
                  </a:solidFill>
                  <a:latin typeface="Montserrat"/>
                  <a:ea typeface="Montserrat"/>
                  <a:cs typeface="Montserrat"/>
                  <a:sym typeface="Montserrat"/>
                </a:rPr>
                <a:t>hundre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år</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vært</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en</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sentral</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inspirerende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møteplass</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i</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regionen</a:t>
              </a:r>
              <a:r>
                <a:rPr lang="en-US" sz="1700" dirty="0">
                  <a:solidFill>
                    <a:srgbClr val="43270E"/>
                  </a:solidFill>
                  <a:latin typeface="Montserrat"/>
                  <a:ea typeface="Montserrat"/>
                  <a:cs typeface="Montserrat"/>
                  <a:sym typeface="Montserrat"/>
                </a:rPr>
                <a:t> – </a:t>
              </a:r>
              <a:r>
                <a:rPr lang="en-US" sz="1700" dirty="0" err="1">
                  <a:solidFill>
                    <a:srgbClr val="43270E"/>
                  </a:solidFill>
                  <a:latin typeface="Montserrat"/>
                  <a:ea typeface="Montserrat"/>
                  <a:cs typeface="Montserrat"/>
                  <a:sym typeface="Montserrat"/>
                </a:rPr>
                <a:t>som</a:t>
              </a:r>
              <a:r>
                <a:rPr lang="en-US" sz="1700" dirty="0">
                  <a:solidFill>
                    <a:srgbClr val="43270E"/>
                  </a:solidFill>
                  <a:latin typeface="Montserrat"/>
                  <a:ea typeface="Montserrat"/>
                  <a:cs typeface="Montserrat"/>
                  <a:sym typeface="Montserrat"/>
                </a:rPr>
                <a:t> bank, </a:t>
              </a:r>
              <a:r>
                <a:rPr lang="en-US" sz="1700" dirty="0" err="1">
                  <a:solidFill>
                    <a:srgbClr val="43270E"/>
                  </a:solidFill>
                  <a:latin typeface="Montserrat"/>
                  <a:ea typeface="Montserrat"/>
                  <a:cs typeface="Montserrat"/>
                  <a:sym typeface="Montserrat"/>
                </a:rPr>
                <a:t>rådhus</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dansesal</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bedriftssenter</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kurssted</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Bygningen</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bærer</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en</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rik</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historie</a:t>
              </a:r>
              <a:r>
                <a:rPr lang="en-US" sz="1700" dirty="0">
                  <a:solidFill>
                    <a:srgbClr val="43270E"/>
                  </a:solidFill>
                  <a:latin typeface="Montserrat"/>
                  <a:ea typeface="Montserrat"/>
                  <a:cs typeface="Montserrat"/>
                  <a:sym typeface="Montserrat"/>
                </a:rPr>
                <a:t> av </a:t>
              </a:r>
              <a:r>
                <a:rPr lang="en-US" sz="1700" dirty="0" err="1">
                  <a:solidFill>
                    <a:srgbClr val="43270E"/>
                  </a:solidFill>
                  <a:latin typeface="Montserrat"/>
                  <a:ea typeface="Montserrat"/>
                  <a:cs typeface="Montserrat"/>
                  <a:sym typeface="Montserrat"/>
                </a:rPr>
                <a:t>fellesskap</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samfunnsliv</a:t>
              </a:r>
              <a:r>
                <a:rPr lang="en-US" sz="1700" dirty="0">
                  <a:solidFill>
                    <a:srgbClr val="43270E"/>
                  </a:solidFill>
                  <a:latin typeface="Montserrat"/>
                  <a:ea typeface="Montserrat"/>
                  <a:cs typeface="Montserrat"/>
                  <a:sym typeface="Montserrat"/>
                </a:rPr>
                <a:t> og er </a:t>
              </a:r>
              <a:r>
                <a:rPr lang="en-US" sz="1700" dirty="0" err="1">
                  <a:solidFill>
                    <a:srgbClr val="43270E"/>
                  </a:solidFill>
                  <a:latin typeface="Montserrat"/>
                  <a:ea typeface="Montserrat"/>
                  <a:cs typeface="Montserrat"/>
                  <a:sym typeface="Montserrat"/>
                </a:rPr>
                <a:t>derfor</a:t>
              </a:r>
              <a:r>
                <a:rPr lang="en-US" sz="1700" dirty="0">
                  <a:solidFill>
                    <a:srgbClr val="43270E"/>
                  </a:solidFill>
                  <a:latin typeface="Montserrat"/>
                  <a:ea typeface="Montserrat"/>
                  <a:cs typeface="Montserrat"/>
                  <a:sym typeface="Montserrat"/>
                </a:rPr>
                <a:t> et </a:t>
              </a:r>
              <a:r>
                <a:rPr lang="en-US" sz="1700" dirty="0" err="1">
                  <a:solidFill>
                    <a:srgbClr val="43270E"/>
                  </a:solidFill>
                  <a:latin typeface="Montserrat"/>
                  <a:ea typeface="Montserrat"/>
                  <a:cs typeface="Montserrat"/>
                  <a:sym typeface="Montserrat"/>
                </a:rPr>
                <a:t>naturlig</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meningsfullt</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hjem</a:t>
              </a:r>
              <a:r>
                <a:rPr lang="en-US" sz="1700" dirty="0">
                  <a:solidFill>
                    <a:srgbClr val="43270E"/>
                  </a:solidFill>
                  <a:latin typeface="Montserrat"/>
                  <a:ea typeface="Montserrat"/>
                  <a:cs typeface="Montserrat"/>
                  <a:sym typeface="Montserrat"/>
                </a:rPr>
                <a:t> for et </a:t>
              </a:r>
              <a:r>
                <a:rPr lang="en-US" sz="1700" dirty="0" err="1">
                  <a:solidFill>
                    <a:srgbClr val="43270E"/>
                  </a:solidFill>
                  <a:latin typeface="Montserrat"/>
                  <a:ea typeface="Montserrat"/>
                  <a:cs typeface="Montserrat"/>
                  <a:sym typeface="Montserrat"/>
                </a:rPr>
                <a:t>Wergelandmuseum</a:t>
              </a:r>
              <a:r>
                <a:rPr lang="en-US" sz="1700" dirty="0">
                  <a:solidFill>
                    <a:srgbClr val="43270E"/>
                  </a:solidFill>
                  <a:latin typeface="Montserrat"/>
                  <a:ea typeface="Montserrat"/>
                  <a:cs typeface="Montserrat"/>
                  <a:sym typeface="Montserrat"/>
                </a:rPr>
                <a:t>.</a:t>
              </a:r>
            </a:p>
            <a:p>
              <a:pPr algn="l">
                <a:lnSpc>
                  <a:spcPts val="2380"/>
                </a:lnSpc>
              </a:pPr>
              <a:endParaRPr lang="en-US" sz="1700" dirty="0">
                <a:solidFill>
                  <a:srgbClr val="43270E"/>
                </a:solidFill>
                <a:latin typeface="Montserrat"/>
                <a:ea typeface="Montserrat"/>
                <a:cs typeface="Montserrat"/>
                <a:sym typeface="Montserrat"/>
              </a:endParaRPr>
            </a:p>
            <a:p>
              <a:pPr algn="l">
                <a:lnSpc>
                  <a:spcPts val="2380"/>
                </a:lnSpc>
              </a:pPr>
              <a:r>
                <a:rPr lang="en-US" sz="1700" dirty="0">
                  <a:solidFill>
                    <a:srgbClr val="43270E"/>
                  </a:solidFill>
                  <a:latin typeface="Montserrat"/>
                  <a:ea typeface="Montserrat"/>
                  <a:cs typeface="Montserrat"/>
                  <a:sym typeface="Montserrat"/>
                </a:rPr>
                <a:t>Med sin </a:t>
              </a:r>
              <a:r>
                <a:rPr lang="en-US" sz="1700" dirty="0" err="1">
                  <a:solidFill>
                    <a:srgbClr val="43270E"/>
                  </a:solidFill>
                  <a:latin typeface="Montserrat"/>
                  <a:ea typeface="Montserrat"/>
                  <a:cs typeface="Montserrat"/>
                  <a:sym typeface="Montserrat"/>
                </a:rPr>
                <a:t>idylliske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beliggenhet</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direkte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ved</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fjorden</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i</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nærhet</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til</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slektsgården</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på</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Verkland</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gir</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eiendommen</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en</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unik</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ramme</a:t>
              </a:r>
              <a:r>
                <a:rPr lang="en-US" sz="1700" dirty="0">
                  <a:solidFill>
                    <a:srgbClr val="43270E"/>
                  </a:solidFill>
                  <a:latin typeface="Montserrat"/>
                  <a:ea typeface="Montserrat"/>
                  <a:cs typeface="Montserrat"/>
                  <a:sym typeface="Montserrat"/>
                </a:rPr>
                <a:t> for å </a:t>
              </a:r>
              <a:r>
                <a:rPr lang="en-US" sz="1700" dirty="0" err="1">
                  <a:solidFill>
                    <a:srgbClr val="43270E"/>
                  </a:solidFill>
                  <a:latin typeface="Montserrat"/>
                  <a:ea typeface="Montserrat"/>
                  <a:cs typeface="Montserrat"/>
                  <a:sym typeface="Montserrat"/>
                </a:rPr>
                <a:t>formidle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Wergelands</a:t>
              </a:r>
              <a:r>
                <a:rPr lang="en-US" sz="1700" dirty="0">
                  <a:solidFill>
                    <a:srgbClr val="43270E"/>
                  </a:solidFill>
                  <a:latin typeface="Montserrat"/>
                  <a:ea typeface="Montserrat"/>
                  <a:cs typeface="Montserrat"/>
                  <a:sym typeface="Montserrat"/>
                </a:rPr>
                <a:t> liv, </a:t>
              </a:r>
              <a:r>
                <a:rPr lang="en-US" sz="1700" dirty="0" err="1">
                  <a:solidFill>
                    <a:srgbClr val="43270E"/>
                  </a:solidFill>
                  <a:latin typeface="Montserrat"/>
                  <a:ea typeface="Montserrat"/>
                  <a:cs typeface="Montserrat"/>
                  <a:sym typeface="Montserrat"/>
                </a:rPr>
                <a:t>idéer</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tilknytning</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til</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Vestlandet</a:t>
              </a:r>
              <a:r>
                <a:rPr lang="en-US" sz="1700" dirty="0">
                  <a:solidFill>
                    <a:srgbClr val="43270E"/>
                  </a:solidFill>
                  <a:latin typeface="Montserrat"/>
                  <a:ea typeface="Montserrat"/>
                  <a:cs typeface="Montserrat"/>
                  <a:sym typeface="Montserrat"/>
                </a:rPr>
                <a:t>. Den </a:t>
              </a:r>
              <a:r>
                <a:rPr lang="en-US" sz="1700" dirty="0" err="1">
                  <a:solidFill>
                    <a:srgbClr val="43270E"/>
                  </a:solidFill>
                  <a:latin typeface="Montserrat"/>
                  <a:ea typeface="Montserrat"/>
                  <a:cs typeface="Montserrat"/>
                  <a:sym typeface="Montserrat"/>
                </a:rPr>
                <a:t>romslige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bygningen</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på</a:t>
              </a:r>
              <a:r>
                <a:rPr lang="en-US" sz="1700" dirty="0">
                  <a:solidFill>
                    <a:srgbClr val="43270E"/>
                  </a:solidFill>
                  <a:latin typeface="Montserrat"/>
                  <a:ea typeface="Montserrat"/>
                  <a:cs typeface="Montserrat"/>
                  <a:sym typeface="Montserrat"/>
                </a:rPr>
                <a:t> over 400 m² </a:t>
              </a:r>
              <a:r>
                <a:rPr lang="en-US" sz="1700" dirty="0" err="1">
                  <a:solidFill>
                    <a:srgbClr val="43270E"/>
                  </a:solidFill>
                  <a:latin typeface="Montserrat"/>
                  <a:ea typeface="Montserrat"/>
                  <a:cs typeface="Montserrat"/>
                  <a:sym typeface="Montserrat"/>
                </a:rPr>
                <a:t>gir</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plass</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til</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utstillinger</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kurs</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debattrom</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kafé</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museumsshop</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bestyrerleilighet</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samt</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en</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stor</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hage</a:t>
              </a:r>
              <a:r>
                <a:rPr lang="en-US" sz="1700" dirty="0">
                  <a:solidFill>
                    <a:srgbClr val="43270E"/>
                  </a:solidFill>
                  <a:latin typeface="Montserrat"/>
                  <a:ea typeface="Montserrat"/>
                  <a:cs typeface="Montserrat"/>
                  <a:sym typeface="Montserrat"/>
                </a:rPr>
                <a:t> for </a:t>
              </a:r>
              <a:r>
                <a:rPr lang="en-US" sz="1700" dirty="0" err="1">
                  <a:solidFill>
                    <a:srgbClr val="43270E"/>
                  </a:solidFill>
                  <a:latin typeface="Montserrat"/>
                  <a:ea typeface="Montserrat"/>
                  <a:cs typeface="Montserrat"/>
                  <a:sym typeface="Montserrat"/>
                </a:rPr>
                <a:t>aktiviteter</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formidling</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utendørs</a:t>
              </a:r>
              <a:r>
                <a:rPr lang="en-US" sz="1700" dirty="0">
                  <a:solidFill>
                    <a:srgbClr val="43270E"/>
                  </a:solidFill>
                  <a:latin typeface="Montserrat"/>
                  <a:ea typeface="Montserrat"/>
                  <a:cs typeface="Montserrat"/>
                  <a:sym typeface="Montserrat"/>
                </a:rPr>
                <a:t>.</a:t>
              </a:r>
            </a:p>
            <a:p>
              <a:pPr algn="l">
                <a:lnSpc>
                  <a:spcPts val="2380"/>
                </a:lnSpc>
              </a:pPr>
              <a:endParaRPr lang="en-US" sz="1700" dirty="0">
                <a:solidFill>
                  <a:srgbClr val="43270E"/>
                </a:solidFill>
                <a:latin typeface="Montserrat"/>
                <a:ea typeface="Montserrat"/>
                <a:cs typeface="Montserrat"/>
                <a:sym typeface="Montserrat"/>
              </a:endParaRPr>
            </a:p>
            <a:p>
              <a:pPr algn="l">
                <a:lnSpc>
                  <a:spcPts val="2380"/>
                </a:lnSpc>
              </a:pPr>
              <a:r>
                <a:rPr lang="en-US" sz="1700" dirty="0">
                  <a:solidFill>
                    <a:srgbClr val="43270E"/>
                  </a:solidFill>
                  <a:latin typeface="Montserrat"/>
                  <a:ea typeface="Montserrat"/>
                  <a:cs typeface="Montserrat"/>
                  <a:sym typeface="Montserrat"/>
                </a:rPr>
                <a:t>Huset er </a:t>
              </a:r>
              <a:r>
                <a:rPr lang="en-US" sz="1700" dirty="0" err="1">
                  <a:solidFill>
                    <a:srgbClr val="43270E"/>
                  </a:solidFill>
                  <a:latin typeface="Montserrat"/>
                  <a:ea typeface="Montserrat"/>
                  <a:cs typeface="Montserrat"/>
                  <a:sym typeface="Montserrat"/>
                </a:rPr>
                <a:t>oppført</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i</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solide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kvalitetsmaterialer</a:t>
              </a:r>
              <a:r>
                <a:rPr lang="en-US" sz="1700" dirty="0">
                  <a:solidFill>
                    <a:srgbClr val="43270E"/>
                  </a:solidFill>
                  <a:latin typeface="Montserrat"/>
                  <a:ea typeface="Montserrat"/>
                  <a:cs typeface="Montserrat"/>
                  <a:sym typeface="Montserrat"/>
                </a:rPr>
                <a:t> av </a:t>
              </a:r>
              <a:r>
                <a:rPr lang="en-US" sz="1700" dirty="0" err="1">
                  <a:solidFill>
                    <a:srgbClr val="43270E"/>
                  </a:solidFill>
                  <a:latin typeface="Montserrat"/>
                  <a:ea typeface="Montserrat"/>
                  <a:cs typeface="Montserrat"/>
                  <a:sym typeface="Montserrat"/>
                </a:rPr>
                <a:t>tre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i</a:t>
              </a:r>
              <a:r>
                <a:rPr lang="en-US" sz="1700" dirty="0">
                  <a:solidFill>
                    <a:srgbClr val="43270E"/>
                  </a:solidFill>
                  <a:latin typeface="Montserrat"/>
                  <a:ea typeface="Montserrat"/>
                  <a:cs typeface="Montserrat"/>
                  <a:sym typeface="Montserrat"/>
                </a:rPr>
                <a:t> 1915. Den </a:t>
              </a:r>
              <a:r>
                <a:rPr lang="en-US" sz="1700" dirty="0" err="1">
                  <a:solidFill>
                    <a:srgbClr val="43270E"/>
                  </a:solidFill>
                  <a:latin typeface="Montserrat"/>
                  <a:ea typeface="Montserrat"/>
                  <a:cs typeface="Montserrat"/>
                  <a:sym typeface="Montserrat"/>
                </a:rPr>
                <a:t>tekniske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tilstanden</a:t>
              </a:r>
              <a:r>
                <a:rPr lang="en-US" sz="1700" dirty="0">
                  <a:solidFill>
                    <a:srgbClr val="43270E"/>
                  </a:solidFill>
                  <a:latin typeface="Montserrat"/>
                  <a:ea typeface="Montserrat"/>
                  <a:cs typeface="Montserrat"/>
                  <a:sym typeface="Montserrat"/>
                </a:rPr>
                <a:t> – </a:t>
              </a:r>
              <a:r>
                <a:rPr lang="en-US" sz="1700" dirty="0" err="1">
                  <a:solidFill>
                    <a:srgbClr val="43270E"/>
                  </a:solidFill>
                  <a:latin typeface="Montserrat"/>
                  <a:ea typeface="Montserrat"/>
                  <a:cs typeface="Montserrat"/>
                  <a:sym typeface="Montserrat"/>
                </a:rPr>
                <a:t>inkludert</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elektriske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anlegg</a:t>
              </a:r>
              <a:r>
                <a:rPr lang="en-US" sz="1700" dirty="0">
                  <a:solidFill>
                    <a:srgbClr val="43270E"/>
                  </a:solidFill>
                  <a:latin typeface="Montserrat"/>
                  <a:ea typeface="Montserrat"/>
                  <a:cs typeface="Montserrat"/>
                  <a:sym typeface="Montserrat"/>
                </a:rPr>
                <a:t> – er </a:t>
              </a:r>
              <a:r>
                <a:rPr lang="en-US" sz="1700" dirty="0" err="1">
                  <a:solidFill>
                    <a:srgbClr val="43270E"/>
                  </a:solidFill>
                  <a:latin typeface="Montserrat"/>
                  <a:ea typeface="Montserrat"/>
                  <a:cs typeface="Montserrat"/>
                  <a:sym typeface="Montserrat"/>
                </a:rPr>
                <a:t>godkjent</a:t>
              </a:r>
              <a:r>
                <a:rPr lang="en-US" sz="1700" dirty="0">
                  <a:solidFill>
                    <a:srgbClr val="43270E"/>
                  </a:solidFill>
                  <a:latin typeface="Montserrat"/>
                  <a:ea typeface="Montserrat"/>
                  <a:cs typeface="Montserrat"/>
                  <a:sym typeface="Montserrat"/>
                </a:rPr>
                <a:t> av </a:t>
              </a:r>
              <a:r>
                <a:rPr lang="en-US" sz="1700" dirty="0" err="1">
                  <a:solidFill>
                    <a:srgbClr val="43270E"/>
                  </a:solidFill>
                  <a:latin typeface="Montserrat"/>
                  <a:ea typeface="Montserrat"/>
                  <a:cs typeface="Montserrat"/>
                  <a:sym typeface="Montserrat"/>
                </a:rPr>
                <a:t>branntilsynet</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i</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januar</a:t>
              </a:r>
              <a:r>
                <a:rPr lang="en-US" sz="1700" dirty="0">
                  <a:solidFill>
                    <a:srgbClr val="43270E"/>
                  </a:solidFill>
                  <a:latin typeface="Montserrat"/>
                  <a:ea typeface="Montserrat"/>
                  <a:cs typeface="Montserrat"/>
                  <a:sym typeface="Montserrat"/>
                </a:rPr>
                <a:t> 2026. For å </a:t>
              </a:r>
              <a:r>
                <a:rPr lang="en-US" sz="1700" dirty="0" err="1">
                  <a:solidFill>
                    <a:srgbClr val="43270E"/>
                  </a:solidFill>
                  <a:latin typeface="Montserrat"/>
                  <a:ea typeface="Montserrat"/>
                  <a:cs typeface="Montserrat"/>
                  <a:sym typeface="Montserrat"/>
                </a:rPr>
                <a:t>tilpasses</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som</a:t>
              </a:r>
              <a:r>
                <a:rPr lang="en-US" sz="1700" dirty="0">
                  <a:solidFill>
                    <a:srgbClr val="43270E"/>
                  </a:solidFill>
                  <a:latin typeface="Montserrat"/>
                  <a:ea typeface="Montserrat"/>
                  <a:cs typeface="Montserrat"/>
                  <a:sym typeface="Montserrat"/>
                </a:rPr>
                <a:t> museum </a:t>
              </a:r>
              <a:r>
                <a:rPr lang="en-US" sz="1700" dirty="0" err="1">
                  <a:solidFill>
                    <a:srgbClr val="43270E"/>
                  </a:solidFill>
                  <a:latin typeface="Montserrat"/>
                  <a:ea typeface="Montserrat"/>
                  <a:cs typeface="Montserrat"/>
                  <a:sym typeface="Montserrat"/>
                </a:rPr>
                <a:t>vil</a:t>
              </a:r>
              <a:r>
                <a:rPr lang="en-US" sz="1700" dirty="0">
                  <a:solidFill>
                    <a:srgbClr val="43270E"/>
                  </a:solidFill>
                  <a:latin typeface="Montserrat"/>
                  <a:ea typeface="Montserrat"/>
                  <a:cs typeface="Montserrat"/>
                  <a:sym typeface="Montserrat"/>
                </a:rPr>
                <a:t> det </a:t>
              </a:r>
              <a:r>
                <a:rPr lang="en-US" sz="1700" dirty="0" err="1">
                  <a:solidFill>
                    <a:srgbClr val="43270E"/>
                  </a:solidFill>
                  <a:latin typeface="Montserrat"/>
                  <a:ea typeface="Montserrat"/>
                  <a:cs typeface="Montserrat"/>
                  <a:sym typeface="Montserrat"/>
                </a:rPr>
                <a:t>være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behov</a:t>
              </a:r>
              <a:r>
                <a:rPr lang="en-US" sz="1700" dirty="0">
                  <a:solidFill>
                    <a:srgbClr val="43270E"/>
                  </a:solidFill>
                  <a:latin typeface="Montserrat"/>
                  <a:ea typeface="Montserrat"/>
                  <a:cs typeface="Montserrat"/>
                  <a:sym typeface="Montserrat"/>
                </a:rPr>
                <a:t> for </a:t>
              </a:r>
              <a:r>
                <a:rPr lang="en-US" sz="1700" dirty="0" err="1">
                  <a:solidFill>
                    <a:srgbClr val="43270E"/>
                  </a:solidFill>
                  <a:latin typeface="Montserrat"/>
                  <a:ea typeface="Montserrat"/>
                  <a:cs typeface="Montserrat"/>
                  <a:sym typeface="Montserrat"/>
                </a:rPr>
                <a:t>innvendige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oppgraderinger</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tilrettelegging</a:t>
              </a:r>
              <a:r>
                <a:rPr lang="en-US" sz="1700" dirty="0">
                  <a:solidFill>
                    <a:srgbClr val="43270E"/>
                  </a:solidFill>
                  <a:latin typeface="Montserrat"/>
                  <a:ea typeface="Montserrat"/>
                  <a:cs typeface="Montserrat"/>
                  <a:sym typeface="Montserrat"/>
                </a:rPr>
                <a:t> for </a:t>
              </a:r>
              <a:r>
                <a:rPr lang="en-US" sz="1700" dirty="0" err="1">
                  <a:solidFill>
                    <a:srgbClr val="43270E"/>
                  </a:solidFill>
                  <a:latin typeface="Montserrat"/>
                  <a:ea typeface="Montserrat"/>
                  <a:cs typeface="Montserrat"/>
                  <a:sym typeface="Montserrat"/>
                </a:rPr>
                <a:t>publikumsbruk</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grunnlaget</a:t>
              </a:r>
              <a:r>
                <a:rPr lang="en-US" sz="1700" dirty="0">
                  <a:solidFill>
                    <a:srgbClr val="43270E"/>
                  </a:solidFill>
                  <a:latin typeface="Montserrat"/>
                  <a:ea typeface="Montserrat"/>
                  <a:cs typeface="Montserrat"/>
                  <a:sym typeface="Montserrat"/>
                </a:rPr>
                <a:t> er </a:t>
              </a:r>
              <a:r>
                <a:rPr lang="en-US" sz="1700" dirty="0" err="1">
                  <a:solidFill>
                    <a:srgbClr val="43270E"/>
                  </a:solidFill>
                  <a:latin typeface="Montserrat"/>
                  <a:ea typeface="Montserrat"/>
                  <a:cs typeface="Montserrat"/>
                  <a:sym typeface="Montserrat"/>
                </a:rPr>
                <a:t>svært</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godt</a:t>
              </a:r>
              <a:r>
                <a:rPr lang="en-US" sz="1700" dirty="0">
                  <a:solidFill>
                    <a:srgbClr val="43270E"/>
                  </a:solidFill>
                  <a:latin typeface="Montserrat"/>
                  <a:ea typeface="Montserrat"/>
                  <a:cs typeface="Montserrat"/>
                  <a:sym typeface="Montserrat"/>
                </a:rPr>
                <a:t>.</a:t>
              </a:r>
            </a:p>
            <a:p>
              <a:pPr algn="l">
                <a:lnSpc>
                  <a:spcPts val="2380"/>
                </a:lnSpc>
              </a:pPr>
              <a:endParaRPr lang="en-US" sz="1700" dirty="0">
                <a:solidFill>
                  <a:srgbClr val="43270E"/>
                </a:solidFill>
                <a:latin typeface="Montserrat"/>
                <a:ea typeface="Montserrat"/>
                <a:cs typeface="Montserrat"/>
                <a:sym typeface="Montserrat"/>
              </a:endParaRPr>
            </a:p>
            <a:p>
              <a:pPr algn="l">
                <a:lnSpc>
                  <a:spcPts val="2380"/>
                </a:lnSpc>
              </a:pPr>
              <a:r>
                <a:rPr lang="en-US" sz="1700" dirty="0">
                  <a:solidFill>
                    <a:srgbClr val="43270E"/>
                  </a:solidFill>
                  <a:latin typeface="Montserrat"/>
                  <a:ea typeface="Montserrat"/>
                  <a:cs typeface="Montserrat"/>
                  <a:sym typeface="Montserrat"/>
                </a:rPr>
                <a:t>Med sin </a:t>
              </a:r>
              <a:r>
                <a:rPr lang="en-US" sz="1700" dirty="0" err="1">
                  <a:solidFill>
                    <a:srgbClr val="43270E"/>
                  </a:solidFill>
                  <a:latin typeface="Montserrat"/>
                  <a:ea typeface="Montserrat"/>
                  <a:cs typeface="Montserrat"/>
                  <a:sym typeface="Montserrat"/>
                </a:rPr>
                <a:t>historie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beliggenhet</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fleksibilitet</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har</a:t>
              </a:r>
              <a:r>
                <a:rPr lang="en-US" sz="1700" dirty="0">
                  <a:solidFill>
                    <a:srgbClr val="43270E"/>
                  </a:solidFill>
                  <a:latin typeface="Montserrat"/>
                  <a:ea typeface="Montserrat"/>
                  <a:cs typeface="Montserrat"/>
                  <a:sym typeface="Montserrat"/>
                </a:rPr>
                <a:t> Den </a:t>
              </a:r>
              <a:r>
                <a:rPr lang="en-US" sz="1700" dirty="0" err="1">
                  <a:solidFill>
                    <a:srgbClr val="43270E"/>
                  </a:solidFill>
                  <a:latin typeface="Montserrat"/>
                  <a:ea typeface="Montserrat"/>
                  <a:cs typeface="Montserrat"/>
                  <a:sym typeface="Montserrat"/>
                </a:rPr>
                <a:t>Gamle</a:t>
              </a:r>
              <a:r>
                <a:rPr lang="en-US" sz="1700" dirty="0">
                  <a:solidFill>
                    <a:srgbClr val="43270E"/>
                  </a:solidFill>
                  <a:latin typeface="Montserrat"/>
                  <a:ea typeface="Montserrat"/>
                  <a:cs typeface="Montserrat"/>
                  <a:sym typeface="Montserrat"/>
                </a:rPr>
                <a:t> Banken et </a:t>
              </a:r>
              <a:r>
                <a:rPr lang="en-US" sz="1700" dirty="0" err="1">
                  <a:solidFill>
                    <a:srgbClr val="43270E"/>
                  </a:solidFill>
                  <a:latin typeface="Montserrat"/>
                  <a:ea typeface="Montserrat"/>
                  <a:cs typeface="Montserrat"/>
                  <a:sym typeface="Montserrat"/>
                </a:rPr>
                <a:t>enestående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potensial</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til</a:t>
              </a:r>
              <a:r>
                <a:rPr lang="en-US" sz="1700" dirty="0">
                  <a:solidFill>
                    <a:srgbClr val="43270E"/>
                  </a:solidFill>
                  <a:latin typeface="Montserrat"/>
                  <a:ea typeface="Montserrat"/>
                  <a:cs typeface="Montserrat"/>
                  <a:sym typeface="Montserrat"/>
                </a:rPr>
                <a:t> å </a:t>
              </a:r>
              <a:r>
                <a:rPr lang="en-US" sz="1700" dirty="0" err="1">
                  <a:solidFill>
                    <a:srgbClr val="43270E"/>
                  </a:solidFill>
                  <a:latin typeface="Montserrat"/>
                  <a:ea typeface="Montserrat"/>
                  <a:cs typeface="Montserrat"/>
                  <a:sym typeface="Montserrat"/>
                </a:rPr>
                <a:t>bli</a:t>
              </a:r>
              <a:r>
                <a:rPr lang="en-US" sz="1700" dirty="0">
                  <a:solidFill>
                    <a:srgbClr val="43270E"/>
                  </a:solidFill>
                  <a:latin typeface="Montserrat"/>
                  <a:ea typeface="Montserrat"/>
                  <a:cs typeface="Montserrat"/>
                  <a:sym typeface="Montserrat"/>
                </a:rPr>
                <a:t> et </a:t>
              </a:r>
              <a:r>
                <a:rPr lang="en-US" sz="1700" dirty="0" err="1">
                  <a:solidFill>
                    <a:srgbClr val="43270E"/>
                  </a:solidFill>
                  <a:latin typeface="Montserrat"/>
                  <a:ea typeface="Montserrat"/>
                  <a:cs typeface="Montserrat"/>
                  <a:sym typeface="Montserrat"/>
                </a:rPr>
                <a:t>levende</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karaktersterkt</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hjem</a:t>
              </a:r>
              <a:r>
                <a:rPr lang="en-US" sz="1700" dirty="0">
                  <a:solidFill>
                    <a:srgbClr val="43270E"/>
                  </a:solidFill>
                  <a:latin typeface="Montserrat"/>
                  <a:ea typeface="Montserrat"/>
                  <a:cs typeface="Montserrat"/>
                  <a:sym typeface="Montserrat"/>
                </a:rPr>
                <a:t> for </a:t>
              </a:r>
              <a:r>
                <a:rPr lang="en-US" sz="1700" dirty="0" err="1">
                  <a:solidFill>
                    <a:srgbClr val="43270E"/>
                  </a:solidFill>
                  <a:latin typeface="Montserrat"/>
                  <a:ea typeface="Montserrat"/>
                  <a:cs typeface="Montserrat"/>
                  <a:sym typeface="Montserrat"/>
                </a:rPr>
                <a:t>Wergelands</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arv</a:t>
              </a:r>
              <a:r>
                <a:rPr lang="en-US" sz="1700" dirty="0">
                  <a:solidFill>
                    <a:srgbClr val="43270E"/>
                  </a:solidFill>
                  <a:latin typeface="Montserrat"/>
                  <a:ea typeface="Montserrat"/>
                  <a:cs typeface="Montserrat"/>
                  <a:sym typeface="Montserrat"/>
                </a:rPr>
                <a:t> – et </a:t>
              </a:r>
              <a:r>
                <a:rPr lang="en-US" sz="1700" dirty="0" err="1">
                  <a:solidFill>
                    <a:srgbClr val="43270E"/>
                  </a:solidFill>
                  <a:latin typeface="Montserrat"/>
                  <a:ea typeface="Montserrat"/>
                  <a:cs typeface="Montserrat"/>
                  <a:sym typeface="Montserrat"/>
                </a:rPr>
                <a:t>sted</a:t>
              </a:r>
              <a:r>
                <a:rPr lang="en-US" sz="1700" dirty="0">
                  <a:solidFill>
                    <a:srgbClr val="43270E"/>
                  </a:solidFill>
                  <a:latin typeface="Montserrat"/>
                  <a:ea typeface="Montserrat"/>
                  <a:cs typeface="Montserrat"/>
                  <a:sym typeface="Montserrat"/>
                </a:rPr>
                <a:t> der </a:t>
              </a:r>
              <a:r>
                <a:rPr lang="en-US" sz="1700" dirty="0" err="1">
                  <a:solidFill>
                    <a:srgbClr val="43270E"/>
                  </a:solidFill>
                  <a:latin typeface="Montserrat"/>
                  <a:ea typeface="Montserrat"/>
                  <a:cs typeface="Montserrat"/>
                  <a:sym typeface="Montserrat"/>
                </a:rPr>
                <a:t>fortid</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natur</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fremtid</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møtes</a:t>
              </a:r>
              <a:r>
                <a:rPr lang="en-US" sz="1700" dirty="0">
                  <a:solidFill>
                    <a:srgbClr val="43270E"/>
                  </a:solidFill>
                  <a:latin typeface="Montserrat"/>
                  <a:ea typeface="Montserrat"/>
                  <a:cs typeface="Montserrat"/>
                  <a:sym typeface="Montserrat"/>
                </a:rPr>
                <a:t>.</a:t>
              </a:r>
            </a:p>
            <a:p>
              <a:pPr algn="l">
                <a:lnSpc>
                  <a:spcPts val="2380"/>
                </a:lnSpc>
              </a:pPr>
              <a:endParaRPr lang="en-US" sz="1700" dirty="0">
                <a:solidFill>
                  <a:srgbClr val="43270E"/>
                </a:solidFill>
                <a:latin typeface="Montserrat"/>
                <a:ea typeface="Montserrat"/>
                <a:cs typeface="Montserrat"/>
                <a:sym typeface="Montserrat"/>
              </a:endParaRPr>
            </a:p>
          </p:txBody>
        </p:sp>
      </p:grpSp>
      <p:sp>
        <p:nvSpPr>
          <p:cNvPr id="8" name="TextBox 8"/>
          <p:cNvSpPr txBox="1"/>
          <p:nvPr/>
        </p:nvSpPr>
        <p:spPr>
          <a:xfrm>
            <a:off x="3165277" y="4356942"/>
            <a:ext cx="2682716" cy="549992"/>
          </a:xfrm>
          <a:prstGeom prst="rect">
            <a:avLst/>
          </a:prstGeom>
        </p:spPr>
        <p:txBody>
          <a:bodyPr lIns="0" tIns="0" rIns="0" bIns="0" rtlCol="0" anchor="t">
            <a:spAutoFit/>
          </a:bodyPr>
          <a:lstStyle/>
          <a:p>
            <a:pPr algn="r">
              <a:lnSpc>
                <a:spcPts val="2793"/>
              </a:lnSpc>
            </a:pPr>
            <a:r>
              <a:rPr lang="en-US" sz="2149">
                <a:solidFill>
                  <a:srgbClr val="FFFFFF"/>
                </a:solidFill>
                <a:latin typeface="Montserrat"/>
                <a:ea typeface="Montserrat"/>
                <a:cs typeface="Montserrat"/>
                <a:sym typeface="Montserrat"/>
              </a:rPr>
              <a:t>Den Gamle Banken</a:t>
            </a:r>
          </a:p>
          <a:p>
            <a:pPr algn="r">
              <a:lnSpc>
                <a:spcPts val="1609"/>
              </a:lnSpc>
              <a:spcBef>
                <a:spcPct val="0"/>
              </a:spcBef>
            </a:pPr>
            <a:r>
              <a:rPr lang="en-US" sz="1237">
                <a:solidFill>
                  <a:srgbClr val="FFFFFF"/>
                </a:solidFill>
                <a:latin typeface="Montserrat"/>
                <a:ea typeface="Montserrat"/>
                <a:cs typeface="Montserrat"/>
                <a:sym typeface="Montserrat"/>
              </a:rPr>
              <a:t>Historisk bilde</a:t>
            </a:r>
          </a:p>
        </p:txBody>
      </p:sp>
      <p:sp>
        <p:nvSpPr>
          <p:cNvPr id="9" name="TextBox 9"/>
          <p:cNvSpPr txBox="1"/>
          <p:nvPr/>
        </p:nvSpPr>
        <p:spPr>
          <a:xfrm>
            <a:off x="2563856" y="9588177"/>
            <a:ext cx="3409593" cy="334585"/>
          </a:xfrm>
          <a:prstGeom prst="rect">
            <a:avLst/>
          </a:prstGeom>
        </p:spPr>
        <p:txBody>
          <a:bodyPr wrap="square" lIns="0" tIns="0" rIns="0" bIns="0" rtlCol="0" anchor="t">
            <a:spAutoFit/>
          </a:bodyPr>
          <a:lstStyle/>
          <a:p>
            <a:pPr algn="ctr">
              <a:lnSpc>
                <a:spcPts val="2793"/>
              </a:lnSpc>
              <a:spcBef>
                <a:spcPct val="0"/>
              </a:spcBef>
            </a:pPr>
            <a:r>
              <a:rPr lang="en-US" sz="2149" dirty="0" err="1">
                <a:solidFill>
                  <a:srgbClr val="FFFFFF"/>
                </a:solidFill>
                <a:latin typeface="Montserrat"/>
                <a:ea typeface="Montserrat"/>
                <a:cs typeface="Montserrat"/>
                <a:sym typeface="Montserrat"/>
              </a:rPr>
              <a:t>Inspirasjon</a:t>
            </a:r>
            <a:r>
              <a:rPr lang="en-US" sz="2149" dirty="0">
                <a:solidFill>
                  <a:srgbClr val="FFFFFF"/>
                </a:solidFill>
                <a:latin typeface="Montserrat"/>
                <a:ea typeface="Montserrat"/>
                <a:cs typeface="Montserrat"/>
                <a:sym typeface="Montserrat"/>
              </a:rPr>
              <a:t> </a:t>
            </a:r>
            <a:r>
              <a:rPr lang="en-US" sz="2149" dirty="0" err="1">
                <a:solidFill>
                  <a:srgbClr val="FFFFFF"/>
                </a:solidFill>
                <a:latin typeface="Montserrat"/>
                <a:ea typeface="Montserrat"/>
                <a:cs typeface="Montserrat"/>
                <a:sym typeface="Montserrat"/>
              </a:rPr>
              <a:t>uteområde</a:t>
            </a:r>
            <a:endParaRPr lang="en-US" sz="2149" dirty="0">
              <a:solidFill>
                <a:srgbClr val="FFFFFF"/>
              </a:solidFill>
              <a:latin typeface="Montserrat"/>
              <a:ea typeface="Montserrat"/>
              <a:cs typeface="Montserrat"/>
              <a:sym typeface="Montserrat"/>
            </a:endParaRPr>
          </a:p>
        </p:txBody>
      </p:sp>
      <p:pic>
        <p:nvPicPr>
          <p:cNvPr id="10" name="Bilde 9">
            <a:extLst>
              <a:ext uri="{FF2B5EF4-FFF2-40B4-BE49-F238E27FC236}">
                <a16:creationId xmlns:a16="http://schemas.microsoft.com/office/drawing/2014/main" id="{BF35350A-36FE-4F88-6CFA-236BDE820580}"/>
              </a:ext>
            </a:extLst>
          </p:cNvPr>
          <p:cNvPicPr>
            <a:picLocks noChangeAspect="1"/>
          </p:cNvPicPr>
          <p:nvPr/>
        </p:nvPicPr>
        <p:blipFill>
          <a:blip r:embed="rId4"/>
          <a:stretch>
            <a:fillRect/>
          </a:stretch>
        </p:blipFill>
        <p:spPr>
          <a:xfrm>
            <a:off x="4504186" y="9852657"/>
            <a:ext cx="1469263" cy="4999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59484"/>
        </a:solidFill>
        <a:effectLst/>
      </p:bgPr>
    </p:bg>
    <p:spTree>
      <p:nvGrpSpPr>
        <p:cNvPr id="1" name=""/>
        <p:cNvGrpSpPr/>
        <p:nvPr/>
      </p:nvGrpSpPr>
      <p:grpSpPr>
        <a:xfrm>
          <a:off x="0" y="0"/>
          <a:ext cx="0" cy="0"/>
          <a:chOff x="0" y="0"/>
          <a:chExt cx="0" cy="0"/>
        </a:xfrm>
      </p:grpSpPr>
      <p:sp>
        <p:nvSpPr>
          <p:cNvPr id="2" name="TextBox 2"/>
          <p:cNvSpPr txBox="1"/>
          <p:nvPr/>
        </p:nvSpPr>
        <p:spPr>
          <a:xfrm>
            <a:off x="9144000" y="550351"/>
            <a:ext cx="7818899" cy="1143000"/>
          </a:xfrm>
          <a:prstGeom prst="rect">
            <a:avLst/>
          </a:prstGeom>
        </p:spPr>
        <p:txBody>
          <a:bodyPr lIns="0" tIns="0" rIns="0" bIns="0" rtlCol="0" anchor="t">
            <a:spAutoFit/>
          </a:bodyPr>
          <a:lstStyle/>
          <a:p>
            <a:pPr algn="l">
              <a:lnSpc>
                <a:spcPts val="7919"/>
              </a:lnSpc>
            </a:pPr>
            <a:r>
              <a:rPr lang="en-US" sz="6599">
                <a:solidFill>
                  <a:srgbClr val="FDFEEC"/>
                </a:solidFill>
                <a:latin typeface="Old Standard"/>
                <a:ea typeface="Old Standard"/>
                <a:cs typeface="Old Standard"/>
                <a:sym typeface="Old Standard"/>
              </a:rPr>
              <a:t>Brekke som reisemål</a:t>
            </a:r>
          </a:p>
        </p:txBody>
      </p:sp>
      <p:grpSp>
        <p:nvGrpSpPr>
          <p:cNvPr id="3" name="Group 3"/>
          <p:cNvGrpSpPr/>
          <p:nvPr/>
        </p:nvGrpSpPr>
        <p:grpSpPr>
          <a:xfrm>
            <a:off x="0" y="0"/>
            <a:ext cx="6092847" cy="10287000"/>
            <a:chOff x="0" y="0"/>
            <a:chExt cx="8123796" cy="13716000"/>
          </a:xfrm>
        </p:grpSpPr>
        <p:pic>
          <p:nvPicPr>
            <p:cNvPr id="4" name="Picture 4"/>
            <p:cNvPicPr>
              <a:picLocks noChangeAspect="1"/>
            </p:cNvPicPr>
            <p:nvPr/>
          </p:nvPicPr>
          <p:blipFill>
            <a:blip r:embed="rId2"/>
            <a:srcRect l="10079" r="10079"/>
            <a:stretch>
              <a:fillRect/>
            </a:stretch>
          </p:blipFill>
          <p:spPr>
            <a:xfrm>
              <a:off x="0" y="0"/>
              <a:ext cx="8123796" cy="6779056"/>
            </a:xfrm>
            <a:prstGeom prst="rect">
              <a:avLst/>
            </a:prstGeom>
          </p:spPr>
        </p:pic>
        <p:pic>
          <p:nvPicPr>
            <p:cNvPr id="5" name="Picture 5"/>
            <p:cNvPicPr>
              <a:picLocks noChangeAspect="1"/>
            </p:cNvPicPr>
            <p:nvPr/>
          </p:nvPicPr>
          <p:blipFill>
            <a:blip r:embed="rId3"/>
            <a:srcRect l="10054" r="10054"/>
            <a:stretch>
              <a:fillRect/>
            </a:stretch>
          </p:blipFill>
          <p:spPr>
            <a:xfrm>
              <a:off x="0" y="6936944"/>
              <a:ext cx="8123796" cy="6779056"/>
            </a:xfrm>
            <a:prstGeom prst="rect">
              <a:avLst/>
            </a:prstGeom>
          </p:spPr>
        </p:pic>
      </p:grpSp>
      <p:sp>
        <p:nvSpPr>
          <p:cNvPr id="6" name="TextBox 6"/>
          <p:cNvSpPr txBox="1"/>
          <p:nvPr/>
        </p:nvSpPr>
        <p:spPr>
          <a:xfrm>
            <a:off x="9144000" y="2839267"/>
            <a:ext cx="6145761" cy="3253968"/>
          </a:xfrm>
          <a:prstGeom prst="rect">
            <a:avLst/>
          </a:prstGeom>
        </p:spPr>
        <p:txBody>
          <a:bodyPr lIns="0" tIns="0" rIns="0" bIns="0" rtlCol="0" anchor="t">
            <a:spAutoFit/>
          </a:bodyPr>
          <a:lstStyle/>
          <a:p>
            <a:pPr algn="just">
              <a:spcBef>
                <a:spcPct val="0"/>
              </a:spcBef>
            </a:pPr>
            <a:r>
              <a:rPr lang="en-US" sz="1762" dirty="0">
                <a:solidFill>
                  <a:srgbClr val="000000"/>
                </a:solidFill>
                <a:latin typeface="Montserrat"/>
                <a:ea typeface="Montserrat"/>
                <a:cs typeface="Montserrat"/>
                <a:sym typeface="Montserrat"/>
              </a:rPr>
              <a:t>Brekke ligger </a:t>
            </a:r>
            <a:r>
              <a:rPr lang="en-US" sz="1762" dirty="0" err="1">
                <a:solidFill>
                  <a:srgbClr val="000000"/>
                </a:solidFill>
                <a:latin typeface="Montserrat"/>
                <a:ea typeface="Montserrat"/>
                <a:cs typeface="Montserrat"/>
                <a:sym typeface="Montserrat"/>
              </a:rPr>
              <a:t>langs</a:t>
            </a:r>
            <a:r>
              <a:rPr lang="en-US" sz="1762" dirty="0">
                <a:solidFill>
                  <a:srgbClr val="000000"/>
                </a:solidFill>
                <a:latin typeface="Montserrat"/>
                <a:ea typeface="Montserrat"/>
                <a:cs typeface="Montserrat"/>
                <a:sym typeface="Montserrat"/>
              </a:rPr>
              <a:t> </a:t>
            </a:r>
            <a:r>
              <a:rPr lang="en-US" sz="1762" dirty="0" err="1">
                <a:solidFill>
                  <a:srgbClr val="000000"/>
                </a:solidFill>
                <a:latin typeface="Montserrat"/>
                <a:ea typeface="Montserrat"/>
                <a:cs typeface="Montserrat"/>
                <a:sym typeface="Montserrat"/>
              </a:rPr>
              <a:t>hovedaksen</a:t>
            </a:r>
            <a:r>
              <a:rPr lang="en-US" sz="1762" dirty="0">
                <a:solidFill>
                  <a:srgbClr val="000000"/>
                </a:solidFill>
                <a:latin typeface="Montserrat"/>
                <a:ea typeface="Montserrat"/>
                <a:cs typeface="Montserrat"/>
                <a:sym typeface="Montserrat"/>
              </a:rPr>
              <a:t> </a:t>
            </a:r>
            <a:r>
              <a:rPr lang="en-US" sz="1762" dirty="0" err="1">
                <a:solidFill>
                  <a:srgbClr val="000000"/>
                </a:solidFill>
                <a:latin typeface="Montserrat"/>
                <a:ea typeface="Montserrat"/>
                <a:cs typeface="Montserrat"/>
                <a:sym typeface="Montserrat"/>
              </a:rPr>
              <a:t>mellom</a:t>
            </a:r>
            <a:r>
              <a:rPr lang="en-US" sz="1762" dirty="0">
                <a:solidFill>
                  <a:srgbClr val="000000"/>
                </a:solidFill>
                <a:latin typeface="Montserrat"/>
                <a:ea typeface="Montserrat"/>
                <a:cs typeface="Montserrat"/>
                <a:sym typeface="Montserrat"/>
              </a:rPr>
              <a:t> Bergen og </a:t>
            </a:r>
            <a:r>
              <a:rPr lang="en-US" sz="1762" dirty="0" err="1">
                <a:solidFill>
                  <a:srgbClr val="000000"/>
                </a:solidFill>
                <a:latin typeface="Montserrat"/>
                <a:ea typeface="Montserrat"/>
                <a:cs typeface="Montserrat"/>
                <a:sym typeface="Montserrat"/>
              </a:rPr>
              <a:t>Sognefjorden</a:t>
            </a:r>
            <a:r>
              <a:rPr lang="en-US" sz="1762" dirty="0">
                <a:solidFill>
                  <a:srgbClr val="000000"/>
                </a:solidFill>
                <a:latin typeface="Montserrat"/>
                <a:ea typeface="Montserrat"/>
                <a:cs typeface="Montserrat"/>
                <a:sym typeface="Montserrat"/>
              </a:rPr>
              <a:t> og er et </a:t>
            </a:r>
            <a:r>
              <a:rPr lang="en-US" sz="1762" dirty="0" err="1">
                <a:solidFill>
                  <a:srgbClr val="000000"/>
                </a:solidFill>
                <a:latin typeface="Montserrat"/>
                <a:ea typeface="Montserrat"/>
                <a:cs typeface="Montserrat"/>
                <a:sym typeface="Montserrat"/>
              </a:rPr>
              <a:t>naturlig</a:t>
            </a:r>
            <a:r>
              <a:rPr lang="en-US" sz="1762" dirty="0">
                <a:solidFill>
                  <a:srgbClr val="000000"/>
                </a:solidFill>
                <a:latin typeface="Montserrat"/>
                <a:ea typeface="Montserrat"/>
                <a:cs typeface="Montserrat"/>
                <a:sym typeface="Montserrat"/>
              </a:rPr>
              <a:t> </a:t>
            </a:r>
            <a:r>
              <a:rPr lang="en-US" sz="1762" dirty="0" err="1">
                <a:solidFill>
                  <a:srgbClr val="000000"/>
                </a:solidFill>
                <a:latin typeface="Montserrat"/>
                <a:ea typeface="Montserrat"/>
                <a:cs typeface="Montserrat"/>
                <a:sym typeface="Montserrat"/>
              </a:rPr>
              <a:t>stoppested</a:t>
            </a:r>
            <a:r>
              <a:rPr lang="en-US" sz="1762" dirty="0">
                <a:solidFill>
                  <a:srgbClr val="000000"/>
                </a:solidFill>
                <a:latin typeface="Montserrat"/>
                <a:ea typeface="Montserrat"/>
                <a:cs typeface="Montserrat"/>
                <a:sym typeface="Montserrat"/>
              </a:rPr>
              <a:t> for </a:t>
            </a:r>
            <a:r>
              <a:rPr lang="en-US" sz="1762" dirty="0" err="1">
                <a:solidFill>
                  <a:srgbClr val="000000"/>
                </a:solidFill>
                <a:latin typeface="Montserrat"/>
                <a:ea typeface="Montserrat"/>
                <a:cs typeface="Montserrat"/>
                <a:sym typeface="Montserrat"/>
              </a:rPr>
              <a:t>reisende</a:t>
            </a:r>
            <a:r>
              <a:rPr lang="en-US" sz="1762" dirty="0">
                <a:solidFill>
                  <a:srgbClr val="000000"/>
                </a:solidFill>
                <a:latin typeface="Montserrat"/>
                <a:ea typeface="Montserrat"/>
                <a:cs typeface="Montserrat"/>
                <a:sym typeface="Montserrat"/>
              </a:rPr>
              <a:t> </a:t>
            </a:r>
            <a:r>
              <a:rPr lang="en-US" sz="1762" dirty="0" err="1">
                <a:solidFill>
                  <a:srgbClr val="000000"/>
                </a:solidFill>
                <a:latin typeface="Montserrat"/>
                <a:ea typeface="Montserrat"/>
                <a:cs typeface="Montserrat"/>
                <a:sym typeface="Montserrat"/>
              </a:rPr>
              <a:t>på</a:t>
            </a:r>
            <a:r>
              <a:rPr lang="en-US" sz="1762" dirty="0">
                <a:solidFill>
                  <a:srgbClr val="000000"/>
                </a:solidFill>
                <a:latin typeface="Montserrat"/>
                <a:ea typeface="Montserrat"/>
                <a:cs typeface="Montserrat"/>
                <a:sym typeface="Montserrat"/>
              </a:rPr>
              <a:t> </a:t>
            </a:r>
            <a:r>
              <a:rPr lang="en-US" sz="1762" dirty="0" err="1">
                <a:solidFill>
                  <a:srgbClr val="000000"/>
                </a:solidFill>
                <a:latin typeface="Montserrat"/>
                <a:ea typeface="Montserrat"/>
                <a:cs typeface="Montserrat"/>
                <a:sym typeface="Montserrat"/>
              </a:rPr>
              <a:t>Vestlandet</a:t>
            </a:r>
            <a:r>
              <a:rPr lang="en-US" sz="1762" dirty="0">
                <a:solidFill>
                  <a:srgbClr val="000000"/>
                </a:solidFill>
                <a:latin typeface="Montserrat"/>
                <a:ea typeface="Montserrat"/>
                <a:cs typeface="Montserrat"/>
                <a:sym typeface="Montserrat"/>
              </a:rPr>
              <a:t>.</a:t>
            </a:r>
          </a:p>
          <a:p>
            <a:pPr algn="just">
              <a:spcBef>
                <a:spcPct val="0"/>
              </a:spcBef>
            </a:pPr>
            <a:endParaRPr lang="en-US" sz="1762" dirty="0">
              <a:solidFill>
                <a:srgbClr val="000000"/>
              </a:solidFill>
              <a:latin typeface="Montserrat"/>
              <a:ea typeface="Montserrat"/>
              <a:cs typeface="Montserrat"/>
              <a:sym typeface="Montserrat"/>
            </a:endParaRPr>
          </a:p>
          <a:p>
            <a:pPr algn="just">
              <a:spcBef>
                <a:spcPct val="0"/>
              </a:spcBef>
            </a:pPr>
            <a:r>
              <a:rPr lang="en-US" sz="1762" dirty="0" err="1">
                <a:solidFill>
                  <a:srgbClr val="000000"/>
                </a:solidFill>
                <a:latin typeface="Montserrat"/>
                <a:ea typeface="Montserrat"/>
                <a:cs typeface="Montserrat"/>
                <a:sym typeface="Montserrat"/>
              </a:rPr>
              <a:t>Avstand</a:t>
            </a:r>
            <a:r>
              <a:rPr lang="en-US" sz="1762" dirty="0">
                <a:solidFill>
                  <a:srgbClr val="000000"/>
                </a:solidFill>
                <a:latin typeface="Montserrat"/>
                <a:ea typeface="Montserrat"/>
                <a:cs typeface="Montserrat"/>
                <a:sym typeface="Montserrat"/>
              </a:rPr>
              <a:t> fra Brekke </a:t>
            </a:r>
            <a:r>
              <a:rPr lang="en-US" sz="1762" dirty="0" err="1">
                <a:solidFill>
                  <a:srgbClr val="000000"/>
                </a:solidFill>
                <a:latin typeface="Montserrat"/>
                <a:ea typeface="Montserrat"/>
                <a:cs typeface="Montserrat"/>
                <a:sym typeface="Montserrat"/>
              </a:rPr>
              <a:t>til</a:t>
            </a:r>
            <a:r>
              <a:rPr lang="en-US" sz="1762" dirty="0">
                <a:solidFill>
                  <a:srgbClr val="000000"/>
                </a:solidFill>
                <a:latin typeface="Montserrat"/>
                <a:ea typeface="Montserrat"/>
                <a:cs typeface="Montserrat"/>
                <a:sym typeface="Montserrat"/>
              </a:rPr>
              <a:t> Bergen – 100 km (1,5 t)</a:t>
            </a:r>
          </a:p>
          <a:p>
            <a:pPr algn="just">
              <a:spcBef>
                <a:spcPct val="0"/>
              </a:spcBef>
            </a:pPr>
            <a:r>
              <a:rPr lang="en-US" sz="1762" dirty="0">
                <a:solidFill>
                  <a:srgbClr val="000000"/>
                </a:solidFill>
                <a:latin typeface="Montserrat"/>
                <a:ea typeface="Montserrat"/>
                <a:cs typeface="Montserrat"/>
                <a:sym typeface="Montserrat"/>
              </a:rPr>
              <a:t>                                          Førde – 75 km</a:t>
            </a:r>
          </a:p>
          <a:p>
            <a:pPr algn="just">
              <a:spcBef>
                <a:spcPct val="0"/>
              </a:spcBef>
            </a:pPr>
            <a:r>
              <a:rPr lang="en-US" sz="1762" dirty="0">
                <a:solidFill>
                  <a:srgbClr val="000000"/>
                </a:solidFill>
                <a:latin typeface="Montserrat"/>
                <a:ea typeface="Montserrat"/>
                <a:cs typeface="Montserrat"/>
                <a:sym typeface="Montserrat"/>
              </a:rPr>
              <a:t>                                          </a:t>
            </a:r>
            <a:r>
              <a:rPr lang="en-US" sz="1762" dirty="0" err="1">
                <a:solidFill>
                  <a:srgbClr val="000000"/>
                </a:solidFill>
                <a:latin typeface="Montserrat"/>
                <a:ea typeface="Montserrat"/>
                <a:cs typeface="Montserrat"/>
                <a:sym typeface="Montserrat"/>
              </a:rPr>
              <a:t>Florø</a:t>
            </a:r>
            <a:r>
              <a:rPr lang="en-US" sz="1762" dirty="0">
                <a:solidFill>
                  <a:srgbClr val="000000"/>
                </a:solidFill>
                <a:latin typeface="Montserrat"/>
                <a:ea typeface="Montserrat"/>
                <a:cs typeface="Montserrat"/>
                <a:sym typeface="Montserrat"/>
              </a:rPr>
              <a:t> – 90 km</a:t>
            </a:r>
          </a:p>
          <a:p>
            <a:pPr algn="just">
              <a:spcBef>
                <a:spcPct val="0"/>
              </a:spcBef>
            </a:pPr>
            <a:r>
              <a:rPr lang="en-US" sz="1762" dirty="0">
                <a:solidFill>
                  <a:srgbClr val="000000"/>
                </a:solidFill>
                <a:latin typeface="Montserrat"/>
                <a:ea typeface="Montserrat"/>
                <a:cs typeface="Montserrat"/>
                <a:sym typeface="Montserrat"/>
              </a:rPr>
              <a:t>                                          </a:t>
            </a:r>
            <a:r>
              <a:rPr lang="en-US" sz="1762" dirty="0" err="1">
                <a:solidFill>
                  <a:srgbClr val="000000"/>
                </a:solidFill>
                <a:latin typeface="Montserrat"/>
                <a:ea typeface="Montserrat"/>
                <a:cs typeface="Montserrat"/>
                <a:sym typeface="Montserrat"/>
              </a:rPr>
              <a:t>Solund</a:t>
            </a:r>
            <a:r>
              <a:rPr lang="en-US" sz="1762" dirty="0">
                <a:solidFill>
                  <a:srgbClr val="000000"/>
                </a:solidFill>
                <a:latin typeface="Montserrat"/>
                <a:ea typeface="Montserrat"/>
                <a:cs typeface="Montserrat"/>
                <a:sym typeface="Montserrat"/>
              </a:rPr>
              <a:t> – 70 km</a:t>
            </a:r>
          </a:p>
          <a:p>
            <a:pPr algn="just">
              <a:spcBef>
                <a:spcPct val="0"/>
              </a:spcBef>
            </a:pPr>
            <a:r>
              <a:rPr lang="en-US" sz="1762" dirty="0">
                <a:solidFill>
                  <a:srgbClr val="000000"/>
                </a:solidFill>
                <a:latin typeface="Montserrat"/>
                <a:ea typeface="Montserrat"/>
                <a:cs typeface="Montserrat"/>
                <a:sym typeface="Montserrat"/>
              </a:rPr>
              <a:t>                                          </a:t>
            </a:r>
            <a:r>
              <a:rPr lang="en-US" sz="1762" dirty="0" err="1">
                <a:solidFill>
                  <a:srgbClr val="000000"/>
                </a:solidFill>
                <a:latin typeface="Montserrat"/>
                <a:ea typeface="Montserrat"/>
                <a:cs typeface="Montserrat"/>
                <a:sym typeface="Montserrat"/>
              </a:rPr>
              <a:t>Bulandet</a:t>
            </a:r>
            <a:r>
              <a:rPr lang="en-US" sz="1762" dirty="0">
                <a:solidFill>
                  <a:srgbClr val="000000"/>
                </a:solidFill>
                <a:latin typeface="Montserrat"/>
                <a:ea typeface="Montserrat"/>
                <a:cs typeface="Montserrat"/>
                <a:sym typeface="Montserrat"/>
              </a:rPr>
              <a:t> – 80 km</a:t>
            </a:r>
          </a:p>
          <a:p>
            <a:pPr algn="just">
              <a:spcBef>
                <a:spcPct val="0"/>
              </a:spcBef>
            </a:pPr>
            <a:r>
              <a:rPr lang="en-US" sz="1762" dirty="0">
                <a:solidFill>
                  <a:srgbClr val="000000"/>
                </a:solidFill>
                <a:latin typeface="Montserrat"/>
                <a:ea typeface="Montserrat"/>
                <a:cs typeface="Montserrat"/>
                <a:sym typeface="Montserrat"/>
              </a:rPr>
              <a:t>                                          </a:t>
            </a:r>
            <a:r>
              <a:rPr lang="en-US" sz="1762" dirty="0" err="1">
                <a:solidFill>
                  <a:srgbClr val="000000"/>
                </a:solidFill>
                <a:latin typeface="Montserrat"/>
                <a:ea typeface="Montserrat"/>
                <a:cs typeface="Montserrat"/>
                <a:sym typeface="Montserrat"/>
              </a:rPr>
              <a:t>Balestrand</a:t>
            </a:r>
            <a:r>
              <a:rPr lang="en-US" sz="1762" dirty="0">
                <a:solidFill>
                  <a:srgbClr val="000000"/>
                </a:solidFill>
                <a:latin typeface="Montserrat"/>
                <a:ea typeface="Montserrat"/>
                <a:cs typeface="Montserrat"/>
                <a:sym typeface="Montserrat"/>
              </a:rPr>
              <a:t> – 120 km</a:t>
            </a:r>
          </a:p>
          <a:p>
            <a:pPr algn="just">
              <a:spcBef>
                <a:spcPct val="0"/>
              </a:spcBef>
            </a:pPr>
            <a:r>
              <a:rPr lang="en-US" sz="1762" dirty="0">
                <a:solidFill>
                  <a:srgbClr val="000000"/>
                </a:solidFill>
                <a:latin typeface="Montserrat"/>
                <a:ea typeface="Montserrat"/>
                <a:cs typeface="Montserrat"/>
                <a:sym typeface="Montserrat"/>
              </a:rPr>
              <a:t>                                          </a:t>
            </a:r>
            <a:r>
              <a:rPr lang="en-US" sz="1762" dirty="0" err="1">
                <a:solidFill>
                  <a:srgbClr val="000000"/>
                </a:solidFill>
                <a:latin typeface="Montserrat"/>
                <a:ea typeface="Montserrat"/>
                <a:cs typeface="Montserrat"/>
                <a:sym typeface="Montserrat"/>
              </a:rPr>
              <a:t>Fjærland</a:t>
            </a:r>
            <a:r>
              <a:rPr lang="en-US" sz="1762" dirty="0">
                <a:solidFill>
                  <a:srgbClr val="000000"/>
                </a:solidFill>
                <a:latin typeface="Montserrat"/>
                <a:ea typeface="Montserrat"/>
                <a:cs typeface="Montserrat"/>
                <a:sym typeface="Montserrat"/>
              </a:rPr>
              <a:t> – 150 km</a:t>
            </a:r>
          </a:p>
          <a:p>
            <a:pPr algn="just">
              <a:spcBef>
                <a:spcPct val="0"/>
              </a:spcBef>
            </a:pPr>
            <a:r>
              <a:rPr lang="en-US" sz="1762" dirty="0">
                <a:solidFill>
                  <a:srgbClr val="000000"/>
                </a:solidFill>
                <a:latin typeface="Montserrat"/>
                <a:ea typeface="Montserrat"/>
                <a:cs typeface="Montserrat"/>
                <a:sym typeface="Montserrat"/>
              </a:rPr>
              <a:t>                                          </a:t>
            </a:r>
            <a:r>
              <a:rPr lang="en-US" sz="1762" dirty="0" err="1">
                <a:solidFill>
                  <a:srgbClr val="000000"/>
                </a:solidFill>
                <a:latin typeface="Montserrat"/>
                <a:ea typeface="Montserrat"/>
                <a:cs typeface="Montserrat"/>
                <a:sym typeface="Montserrat"/>
              </a:rPr>
              <a:t>Flåm</a:t>
            </a:r>
            <a:r>
              <a:rPr lang="en-US" sz="1762" dirty="0">
                <a:solidFill>
                  <a:srgbClr val="000000"/>
                </a:solidFill>
                <a:latin typeface="Montserrat"/>
                <a:ea typeface="Montserrat"/>
                <a:cs typeface="Montserrat"/>
                <a:sym typeface="Montserrat"/>
              </a:rPr>
              <a:t> / </a:t>
            </a:r>
            <a:r>
              <a:rPr lang="en-US" sz="1762" dirty="0" err="1">
                <a:solidFill>
                  <a:srgbClr val="000000"/>
                </a:solidFill>
                <a:latin typeface="Montserrat"/>
                <a:ea typeface="Montserrat"/>
                <a:cs typeface="Montserrat"/>
                <a:sym typeface="Montserrat"/>
              </a:rPr>
              <a:t>Nærøyfjorden</a:t>
            </a:r>
            <a:r>
              <a:rPr lang="en-US" sz="1762" dirty="0">
                <a:solidFill>
                  <a:srgbClr val="000000"/>
                </a:solidFill>
                <a:latin typeface="Montserrat"/>
                <a:ea typeface="Montserrat"/>
                <a:cs typeface="Montserrat"/>
                <a:sym typeface="Montserrat"/>
              </a:rPr>
              <a:t> – 200 km    </a:t>
            </a:r>
          </a:p>
        </p:txBody>
      </p:sp>
      <p:sp>
        <p:nvSpPr>
          <p:cNvPr id="7" name="TextBox 7"/>
          <p:cNvSpPr txBox="1"/>
          <p:nvPr/>
        </p:nvSpPr>
        <p:spPr>
          <a:xfrm>
            <a:off x="4876801" y="4607940"/>
            <a:ext cx="1026786" cy="764761"/>
          </a:xfrm>
          <a:prstGeom prst="rect">
            <a:avLst/>
          </a:prstGeom>
        </p:spPr>
        <p:txBody>
          <a:bodyPr wrap="square" lIns="0" tIns="0" rIns="0" bIns="0" rtlCol="0" anchor="t">
            <a:spAutoFit/>
          </a:bodyPr>
          <a:lstStyle/>
          <a:p>
            <a:pPr algn="ctr">
              <a:lnSpc>
                <a:spcPts val="3052"/>
              </a:lnSpc>
              <a:spcBef>
                <a:spcPct val="0"/>
              </a:spcBef>
            </a:pPr>
            <a:r>
              <a:rPr lang="en-US" sz="2180" dirty="0">
                <a:solidFill>
                  <a:srgbClr val="FDFEEC"/>
                </a:solidFill>
                <a:latin typeface="Montserrat"/>
                <a:ea typeface="Montserrat"/>
                <a:cs typeface="Montserrat"/>
                <a:sym typeface="Montserrat"/>
              </a:rPr>
              <a:t>Brekke</a:t>
            </a:r>
          </a:p>
          <a:p>
            <a:pPr algn="ctr">
              <a:lnSpc>
                <a:spcPts val="3052"/>
              </a:lnSpc>
              <a:spcBef>
                <a:spcPct val="0"/>
              </a:spcBef>
            </a:pPr>
            <a:endParaRPr lang="en-US" sz="2180" dirty="0">
              <a:solidFill>
                <a:srgbClr val="FDFEEC"/>
              </a:solidFill>
              <a:latin typeface="Montserrat"/>
              <a:ea typeface="Montserrat"/>
              <a:cs typeface="Montserrat"/>
              <a:sym typeface="Montserrat"/>
            </a:endParaRPr>
          </a:p>
        </p:txBody>
      </p:sp>
      <p:sp>
        <p:nvSpPr>
          <p:cNvPr id="8" name="TextBox 8"/>
          <p:cNvSpPr txBox="1"/>
          <p:nvPr/>
        </p:nvSpPr>
        <p:spPr>
          <a:xfrm>
            <a:off x="3659979" y="9822544"/>
            <a:ext cx="2742391" cy="314325"/>
          </a:xfrm>
          <a:prstGeom prst="rect">
            <a:avLst/>
          </a:prstGeom>
        </p:spPr>
        <p:txBody>
          <a:bodyPr lIns="0" tIns="0" rIns="0" bIns="0" rtlCol="0" anchor="t">
            <a:spAutoFit/>
          </a:bodyPr>
          <a:lstStyle/>
          <a:p>
            <a:pPr algn="ctr">
              <a:lnSpc>
                <a:spcPts val="2519"/>
              </a:lnSpc>
              <a:spcBef>
                <a:spcPct val="0"/>
              </a:spcBef>
            </a:pPr>
            <a:r>
              <a:rPr lang="en-US" sz="2099">
                <a:solidFill>
                  <a:srgbClr val="FDFEEC"/>
                </a:solidFill>
                <a:latin typeface="Montserrat"/>
                <a:ea typeface="Montserrat"/>
                <a:cs typeface="Montserrat"/>
                <a:sym typeface="Montserrat"/>
              </a:rPr>
              <a:t>Sognefjorden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2041071" y="6359281"/>
            <a:ext cx="6711937" cy="255876"/>
          </a:xfrm>
          <a:prstGeom prst="rect">
            <a:avLst/>
          </a:prstGeom>
        </p:spPr>
        <p:txBody>
          <a:bodyPr lIns="0" tIns="0" rIns="0" bIns="0" rtlCol="0" anchor="t">
            <a:spAutoFit/>
          </a:bodyPr>
          <a:lstStyle/>
          <a:p>
            <a:pPr algn="l">
              <a:lnSpc>
                <a:spcPts val="2089"/>
              </a:lnSpc>
            </a:pPr>
            <a:endParaRPr/>
          </a:p>
        </p:txBody>
      </p:sp>
      <p:sp>
        <p:nvSpPr>
          <p:cNvPr id="3" name="TextBox 3"/>
          <p:cNvSpPr txBox="1"/>
          <p:nvPr/>
        </p:nvSpPr>
        <p:spPr>
          <a:xfrm>
            <a:off x="1028700" y="2310992"/>
            <a:ext cx="9413445" cy="7753477"/>
          </a:xfrm>
          <a:prstGeom prst="rect">
            <a:avLst/>
          </a:prstGeom>
        </p:spPr>
        <p:txBody>
          <a:bodyPr lIns="0" tIns="0" rIns="0" bIns="0" rtlCol="0" anchor="t">
            <a:spAutoFit/>
          </a:bodyPr>
          <a:lstStyle/>
          <a:p>
            <a:pPr algn="l">
              <a:lnSpc>
                <a:spcPts val="2618"/>
              </a:lnSpc>
            </a:pPr>
            <a:r>
              <a:rPr lang="en-US" sz="1700" b="1">
                <a:solidFill>
                  <a:srgbClr val="43270E"/>
                </a:solidFill>
                <a:latin typeface="Montserrat Bold"/>
                <a:ea typeface="Montserrat Bold"/>
                <a:cs typeface="Montserrat Bold"/>
                <a:sym typeface="Montserrat Bold"/>
              </a:rPr>
              <a:t> </a:t>
            </a:r>
          </a:p>
          <a:p>
            <a:pPr algn="l">
              <a:lnSpc>
                <a:spcPts val="2618"/>
              </a:lnSpc>
            </a:pPr>
            <a:r>
              <a:rPr lang="en-US" sz="1700">
                <a:solidFill>
                  <a:srgbClr val="43270E"/>
                </a:solidFill>
                <a:latin typeface="Montserrat"/>
                <a:ea typeface="Montserrat"/>
                <a:cs typeface="Montserrat"/>
                <a:sym typeface="Montserrat"/>
              </a:rPr>
              <a:t>Wergelandmuseet i Brekke vil presentere et helhetlig og levende bilde av Henrik Wergelands liv, virke og idéarv. Gjennom tekster, gjenstander, lyd og interaktive installasjoner vil publikum møte Wergeland både som menneske, dikter og samfunnsbygger – med særlig vekt på hans tilknytning til Vestlandet og Brekke.</a:t>
            </a:r>
          </a:p>
          <a:p>
            <a:pPr algn="l">
              <a:lnSpc>
                <a:spcPts val="2002"/>
              </a:lnSpc>
            </a:pPr>
            <a:endParaRPr lang="en-US" sz="1700">
              <a:solidFill>
                <a:srgbClr val="43270E"/>
              </a:solidFill>
              <a:latin typeface="Montserrat"/>
              <a:ea typeface="Montserrat"/>
              <a:cs typeface="Montserrat"/>
              <a:sym typeface="Montserrat"/>
            </a:endParaRPr>
          </a:p>
          <a:p>
            <a:pPr algn="l">
              <a:lnSpc>
                <a:spcPts val="2618"/>
              </a:lnSpc>
            </a:pPr>
            <a:r>
              <a:rPr lang="en-US" sz="1700" b="1">
                <a:solidFill>
                  <a:srgbClr val="43270E"/>
                </a:solidFill>
                <a:latin typeface="Montserrat Bold"/>
                <a:ea typeface="Montserrat Bold"/>
                <a:cs typeface="Montserrat Bold"/>
                <a:sym typeface="Montserrat Bold"/>
              </a:rPr>
              <a:t>Basisutstilling: Liv og virke 1808–1845</a:t>
            </a:r>
          </a:p>
          <a:p>
            <a:pPr algn="l">
              <a:lnSpc>
                <a:spcPts val="2618"/>
              </a:lnSpc>
            </a:pPr>
            <a:r>
              <a:rPr lang="en-US" sz="1700">
                <a:solidFill>
                  <a:srgbClr val="43270E"/>
                </a:solidFill>
                <a:latin typeface="Montserrat"/>
                <a:ea typeface="Montserrat"/>
                <a:cs typeface="Montserrat"/>
                <a:sym typeface="Montserrat"/>
              </a:rPr>
              <a:t>Wergeland som en av de viktigste stemmene i norsk romantikk og nasjonsbygging, med sin sterke tro på frihet, natur og menneskeverd.</a:t>
            </a:r>
          </a:p>
          <a:p>
            <a:pPr algn="l">
              <a:lnSpc>
                <a:spcPts val="2618"/>
              </a:lnSpc>
            </a:pPr>
            <a:r>
              <a:rPr lang="en-US" sz="1700">
                <a:solidFill>
                  <a:srgbClr val="43270E"/>
                </a:solidFill>
                <a:latin typeface="Montserrat"/>
                <a:ea typeface="Montserrat"/>
                <a:cs typeface="Montserrat"/>
                <a:sym typeface="Montserrat"/>
              </a:rPr>
              <a:t>Gjennom dikt, brev, manuskripter og visuelle installasjoner får publikum oppleve hans språk, fantasi og skapende kraft. </a:t>
            </a:r>
          </a:p>
          <a:p>
            <a:pPr algn="l">
              <a:lnSpc>
                <a:spcPts val="2156"/>
              </a:lnSpc>
            </a:pPr>
            <a:endParaRPr lang="en-US" sz="1700">
              <a:solidFill>
                <a:srgbClr val="43270E"/>
              </a:solidFill>
              <a:latin typeface="Montserrat"/>
              <a:ea typeface="Montserrat"/>
              <a:cs typeface="Montserrat"/>
              <a:sym typeface="Montserrat"/>
            </a:endParaRPr>
          </a:p>
          <a:p>
            <a:pPr algn="l">
              <a:lnSpc>
                <a:spcPts val="2618"/>
              </a:lnSpc>
            </a:pPr>
            <a:r>
              <a:rPr lang="en-US" sz="1700" b="1">
                <a:solidFill>
                  <a:srgbClr val="43270E"/>
                </a:solidFill>
                <a:latin typeface="Montserrat Bold"/>
                <a:ea typeface="Montserrat Bold"/>
                <a:cs typeface="Montserrat Bold"/>
                <a:sym typeface="Montserrat Bold"/>
              </a:rPr>
              <a:t>Samfunnsbygger: Fred, demokrati og rettferdighet</a:t>
            </a:r>
          </a:p>
          <a:p>
            <a:pPr algn="l">
              <a:lnSpc>
                <a:spcPts val="2618"/>
              </a:lnSpc>
            </a:pPr>
            <a:r>
              <a:rPr lang="en-US" sz="1700">
                <a:solidFill>
                  <a:srgbClr val="43270E"/>
                </a:solidFill>
                <a:latin typeface="Montserrat"/>
                <a:ea typeface="Montserrat"/>
                <a:cs typeface="Montserrat"/>
                <a:sym typeface="Montserrat"/>
              </a:rPr>
              <a:t>Gjennom historiske kilder og interaktive refleksjonsrom inviteres publikum til å se forbindelsen mellom Wergelands idéer og vår egen tid – og til å reflektere over hvordan verdier som frihet, inkludering og demokrati fortsatt må vernes og utvikles.</a:t>
            </a:r>
          </a:p>
          <a:p>
            <a:pPr algn="l">
              <a:lnSpc>
                <a:spcPts val="2156"/>
              </a:lnSpc>
            </a:pPr>
            <a:endParaRPr lang="en-US" sz="1700">
              <a:solidFill>
                <a:srgbClr val="43270E"/>
              </a:solidFill>
              <a:latin typeface="Montserrat"/>
              <a:ea typeface="Montserrat"/>
              <a:cs typeface="Montserrat"/>
              <a:sym typeface="Montserrat"/>
            </a:endParaRPr>
          </a:p>
          <a:p>
            <a:pPr algn="l">
              <a:lnSpc>
                <a:spcPts val="2618"/>
              </a:lnSpc>
            </a:pPr>
            <a:r>
              <a:rPr lang="en-US" sz="1700" b="1">
                <a:solidFill>
                  <a:srgbClr val="43270E"/>
                </a:solidFill>
                <a:latin typeface="Montserrat Bold"/>
                <a:ea typeface="Montserrat Bold"/>
                <a:cs typeface="Montserrat Bold"/>
                <a:sym typeface="Montserrat Bold"/>
              </a:rPr>
              <a:t>Wergelands tilknytning til Vestlandet</a:t>
            </a:r>
          </a:p>
          <a:p>
            <a:pPr algn="l">
              <a:lnSpc>
                <a:spcPts val="2618"/>
              </a:lnSpc>
            </a:pPr>
            <a:r>
              <a:rPr lang="en-US" sz="1700">
                <a:solidFill>
                  <a:srgbClr val="43270E"/>
                </a:solidFill>
                <a:latin typeface="Montserrat"/>
                <a:ea typeface="Montserrat"/>
                <a:cs typeface="Montserrat"/>
                <a:sym typeface="Montserrat"/>
              </a:rPr>
              <a:t>Wergelands tilknytning til Vestlandet og slektsgården på Verkland er en viktig del av hans identitet. Denne delen av utstillingen viser familiens historie, landskapet han kom fra, og hvordan dette preget hans natursyn og kulturforståelse.</a:t>
            </a:r>
          </a:p>
          <a:p>
            <a:pPr algn="l">
              <a:lnSpc>
                <a:spcPts val="2380"/>
              </a:lnSpc>
            </a:pPr>
            <a:r>
              <a:rPr lang="en-US" sz="1700">
                <a:solidFill>
                  <a:srgbClr val="43270E"/>
                </a:solidFill>
                <a:latin typeface="Montserrat"/>
                <a:ea typeface="Montserrat"/>
                <a:cs typeface="Montserrat"/>
                <a:sym typeface="Montserrat"/>
              </a:rPr>
              <a:t>Gjennom et interaktivt slektstre, historiske gjenstander og fortellinger knyttes fortid og nåtid sammen. Dette vil gi publikum en dypere forståelse av Wergelands røtter og arv. </a:t>
            </a:r>
          </a:p>
          <a:p>
            <a:pPr algn="l">
              <a:lnSpc>
                <a:spcPts val="2240"/>
              </a:lnSpc>
            </a:pPr>
            <a:endParaRPr lang="en-US" sz="1700">
              <a:solidFill>
                <a:srgbClr val="43270E"/>
              </a:solidFill>
              <a:latin typeface="Montserrat"/>
              <a:ea typeface="Montserrat"/>
              <a:cs typeface="Montserrat"/>
              <a:sym typeface="Montserrat"/>
            </a:endParaRPr>
          </a:p>
          <a:p>
            <a:pPr algn="l">
              <a:lnSpc>
                <a:spcPts val="2240"/>
              </a:lnSpc>
            </a:pPr>
            <a:endParaRPr lang="en-US" sz="1700">
              <a:solidFill>
                <a:srgbClr val="43270E"/>
              </a:solidFill>
              <a:latin typeface="Montserrat"/>
              <a:ea typeface="Montserrat"/>
              <a:cs typeface="Montserrat"/>
              <a:sym typeface="Montserrat"/>
            </a:endParaRPr>
          </a:p>
        </p:txBody>
      </p:sp>
      <p:sp>
        <p:nvSpPr>
          <p:cNvPr id="4" name="Freeform 4"/>
          <p:cNvSpPr/>
          <p:nvPr/>
        </p:nvSpPr>
        <p:spPr>
          <a:xfrm>
            <a:off x="11809353" y="-91955"/>
            <a:ext cx="6478647" cy="10470911"/>
          </a:xfrm>
          <a:custGeom>
            <a:avLst/>
            <a:gdLst/>
            <a:ahLst/>
            <a:cxnLst/>
            <a:rect l="l" t="t" r="r" b="b"/>
            <a:pathLst>
              <a:path w="6478647" h="10470911">
                <a:moveTo>
                  <a:pt x="0" y="0"/>
                </a:moveTo>
                <a:lnTo>
                  <a:pt x="6478647" y="0"/>
                </a:lnTo>
                <a:lnTo>
                  <a:pt x="6478647" y="10470910"/>
                </a:lnTo>
                <a:lnTo>
                  <a:pt x="0" y="10470910"/>
                </a:lnTo>
                <a:lnTo>
                  <a:pt x="0" y="0"/>
                </a:lnTo>
                <a:close/>
              </a:path>
            </a:pathLst>
          </a:custGeom>
          <a:blipFill>
            <a:blip r:embed="rId2"/>
            <a:stretch>
              <a:fillRect t="-5438" b="-5438"/>
            </a:stretch>
          </a:blipFill>
        </p:spPr>
        <p:txBody>
          <a:bodyPr/>
          <a:lstStyle/>
          <a:p>
            <a:endParaRPr lang="nb-NO"/>
          </a:p>
        </p:txBody>
      </p:sp>
      <p:sp>
        <p:nvSpPr>
          <p:cNvPr id="5" name="TextBox 5"/>
          <p:cNvSpPr txBox="1"/>
          <p:nvPr/>
        </p:nvSpPr>
        <p:spPr>
          <a:xfrm>
            <a:off x="914400" y="708025"/>
            <a:ext cx="6747679" cy="1143000"/>
          </a:xfrm>
          <a:prstGeom prst="rect">
            <a:avLst/>
          </a:prstGeom>
        </p:spPr>
        <p:txBody>
          <a:bodyPr lIns="0" tIns="0" rIns="0" bIns="0" rtlCol="0" anchor="t">
            <a:spAutoFit/>
          </a:bodyPr>
          <a:lstStyle/>
          <a:p>
            <a:pPr algn="l">
              <a:lnSpc>
                <a:spcPts val="7920"/>
              </a:lnSpc>
            </a:pPr>
            <a:r>
              <a:rPr lang="en-US" sz="6600" dirty="0" err="1">
                <a:solidFill>
                  <a:srgbClr val="925520"/>
                </a:solidFill>
                <a:latin typeface="Old Standard"/>
                <a:ea typeface="Old Standard"/>
                <a:cs typeface="Old Standard"/>
                <a:sym typeface="Old Standard"/>
              </a:rPr>
              <a:t>Konseptidé</a:t>
            </a:r>
            <a:r>
              <a:rPr lang="en-US" sz="6600" dirty="0">
                <a:solidFill>
                  <a:srgbClr val="925520"/>
                </a:solidFill>
                <a:latin typeface="Old Standard"/>
                <a:ea typeface="Old Standard"/>
                <a:cs typeface="Old Standard"/>
                <a:sym typeface="Old Standard"/>
              </a:rPr>
              <a:t> </a:t>
            </a:r>
          </a:p>
        </p:txBody>
      </p:sp>
      <p:sp>
        <p:nvSpPr>
          <p:cNvPr id="6" name="TextBox 6"/>
          <p:cNvSpPr txBox="1"/>
          <p:nvPr/>
        </p:nvSpPr>
        <p:spPr>
          <a:xfrm>
            <a:off x="1000125" y="1739492"/>
            <a:ext cx="2318325" cy="551433"/>
          </a:xfrm>
          <a:prstGeom prst="rect">
            <a:avLst/>
          </a:prstGeom>
        </p:spPr>
        <p:txBody>
          <a:bodyPr wrap="square" lIns="0" tIns="0" rIns="0" bIns="0" rtlCol="0" anchor="t">
            <a:spAutoFit/>
          </a:bodyPr>
          <a:lstStyle/>
          <a:p>
            <a:pPr algn="ctr">
              <a:lnSpc>
                <a:spcPts val="4320"/>
              </a:lnSpc>
              <a:spcBef>
                <a:spcPct val="0"/>
              </a:spcBef>
            </a:pPr>
            <a:r>
              <a:rPr lang="en-US" sz="3600" dirty="0" err="1">
                <a:solidFill>
                  <a:srgbClr val="925520"/>
                </a:solidFill>
                <a:latin typeface="Old Standard"/>
                <a:ea typeface="Old Standard"/>
                <a:cs typeface="Old Standard"/>
                <a:sym typeface="Old Standard"/>
              </a:rPr>
              <a:t>Utstillinger</a:t>
            </a:r>
            <a:endParaRPr lang="en-US" sz="3600" dirty="0">
              <a:solidFill>
                <a:srgbClr val="925520"/>
              </a:solidFill>
              <a:latin typeface="Old Standard"/>
              <a:ea typeface="Old Standard"/>
              <a:cs typeface="Old Standard"/>
              <a:sym typeface="Old Standard"/>
            </a:endParaRPr>
          </a:p>
        </p:txBody>
      </p:sp>
      <p:sp>
        <p:nvSpPr>
          <p:cNvPr id="7" name="TextBox 7"/>
          <p:cNvSpPr txBox="1"/>
          <p:nvPr/>
        </p:nvSpPr>
        <p:spPr>
          <a:xfrm>
            <a:off x="12020003" y="9639300"/>
            <a:ext cx="2075617" cy="304800"/>
          </a:xfrm>
          <a:prstGeom prst="rect">
            <a:avLst/>
          </a:prstGeom>
        </p:spPr>
        <p:txBody>
          <a:bodyPr lIns="0" tIns="0" rIns="0" bIns="0" rtlCol="0" anchor="t">
            <a:spAutoFit/>
          </a:bodyPr>
          <a:lstStyle/>
          <a:p>
            <a:pPr algn="ctr">
              <a:lnSpc>
                <a:spcPts val="2465"/>
              </a:lnSpc>
              <a:spcBef>
                <a:spcPct val="0"/>
              </a:spcBef>
            </a:pPr>
            <a:r>
              <a:rPr lang="en-US" sz="2054" dirty="0" err="1">
                <a:solidFill>
                  <a:srgbClr val="FFFFFF"/>
                </a:solidFill>
                <a:latin typeface="Montserrat"/>
                <a:ea typeface="Montserrat"/>
                <a:cs typeface="Montserrat"/>
                <a:sym typeface="Montserrat"/>
              </a:rPr>
              <a:t>Illustrasjonbilde</a:t>
            </a:r>
            <a:endParaRPr lang="en-US" sz="2054" dirty="0">
              <a:solidFill>
                <a:srgbClr val="FFFFFF"/>
              </a:solidFill>
              <a:latin typeface="Montserrat"/>
              <a:ea typeface="Montserrat"/>
              <a:cs typeface="Montserrat"/>
              <a:sym typeface="Montserrat"/>
            </a:endParaRPr>
          </a:p>
        </p:txBody>
      </p:sp>
      <p:pic>
        <p:nvPicPr>
          <p:cNvPr id="8" name="Bilde 7">
            <a:extLst>
              <a:ext uri="{FF2B5EF4-FFF2-40B4-BE49-F238E27FC236}">
                <a16:creationId xmlns:a16="http://schemas.microsoft.com/office/drawing/2014/main" id="{68130037-BAF0-ABD1-4360-2D6370BA480B}"/>
              </a:ext>
            </a:extLst>
          </p:cNvPr>
          <p:cNvPicPr>
            <a:picLocks noChangeAspect="1"/>
          </p:cNvPicPr>
          <p:nvPr/>
        </p:nvPicPr>
        <p:blipFill>
          <a:blip r:embed="rId3"/>
          <a:stretch>
            <a:fillRect/>
          </a:stretch>
        </p:blipFill>
        <p:spPr>
          <a:xfrm>
            <a:off x="11865737" y="9867900"/>
            <a:ext cx="1469263" cy="4999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Freeform 2"/>
          <p:cNvSpPr/>
          <p:nvPr/>
        </p:nvSpPr>
        <p:spPr>
          <a:xfrm>
            <a:off x="13040560" y="5548302"/>
            <a:ext cx="5247440" cy="4934021"/>
          </a:xfrm>
          <a:custGeom>
            <a:avLst/>
            <a:gdLst/>
            <a:ahLst/>
            <a:cxnLst/>
            <a:rect l="l" t="t" r="r" b="b"/>
            <a:pathLst>
              <a:path w="5247440" h="4934021">
                <a:moveTo>
                  <a:pt x="0" y="0"/>
                </a:moveTo>
                <a:lnTo>
                  <a:pt x="5247440" y="0"/>
                </a:lnTo>
                <a:lnTo>
                  <a:pt x="5247440" y="4934022"/>
                </a:lnTo>
                <a:lnTo>
                  <a:pt x="0" y="4934022"/>
                </a:lnTo>
                <a:lnTo>
                  <a:pt x="0" y="0"/>
                </a:lnTo>
                <a:close/>
              </a:path>
            </a:pathLst>
          </a:custGeom>
          <a:blipFill>
            <a:blip r:embed="rId2"/>
            <a:stretch>
              <a:fillRect l="-61657" t="-8730" b="-5815"/>
            </a:stretch>
          </a:blipFill>
        </p:spPr>
        <p:txBody>
          <a:bodyPr/>
          <a:lstStyle/>
          <a:p>
            <a:endParaRPr lang="nb-NO"/>
          </a:p>
        </p:txBody>
      </p:sp>
      <p:sp>
        <p:nvSpPr>
          <p:cNvPr id="3" name="Freeform 3"/>
          <p:cNvSpPr/>
          <p:nvPr/>
        </p:nvSpPr>
        <p:spPr>
          <a:xfrm>
            <a:off x="13040560" y="65460"/>
            <a:ext cx="5247440" cy="5236719"/>
          </a:xfrm>
          <a:custGeom>
            <a:avLst/>
            <a:gdLst/>
            <a:ahLst/>
            <a:cxnLst/>
            <a:rect l="l" t="t" r="r" b="b"/>
            <a:pathLst>
              <a:path w="5247440" h="5236719">
                <a:moveTo>
                  <a:pt x="0" y="0"/>
                </a:moveTo>
                <a:lnTo>
                  <a:pt x="5247440" y="0"/>
                </a:lnTo>
                <a:lnTo>
                  <a:pt x="5247440" y="5236719"/>
                </a:lnTo>
                <a:lnTo>
                  <a:pt x="0" y="5236719"/>
                </a:lnTo>
                <a:lnTo>
                  <a:pt x="0" y="0"/>
                </a:lnTo>
                <a:close/>
              </a:path>
            </a:pathLst>
          </a:custGeom>
          <a:blipFill>
            <a:blip r:embed="rId3"/>
            <a:stretch>
              <a:fillRect l="-24893" r="-24893"/>
            </a:stretch>
          </a:blipFill>
        </p:spPr>
        <p:txBody>
          <a:bodyPr/>
          <a:lstStyle/>
          <a:p>
            <a:endParaRPr lang="nb-NO"/>
          </a:p>
        </p:txBody>
      </p:sp>
      <p:sp>
        <p:nvSpPr>
          <p:cNvPr id="4" name="TextBox 4"/>
          <p:cNvSpPr txBox="1"/>
          <p:nvPr/>
        </p:nvSpPr>
        <p:spPr>
          <a:xfrm>
            <a:off x="1028700" y="2340165"/>
            <a:ext cx="10888752" cy="7451535"/>
          </a:xfrm>
          <a:prstGeom prst="rect">
            <a:avLst/>
          </a:prstGeom>
        </p:spPr>
        <p:txBody>
          <a:bodyPr lIns="0" tIns="0" rIns="0" bIns="0" rtlCol="0" anchor="t">
            <a:spAutoFit/>
          </a:bodyPr>
          <a:lstStyle/>
          <a:p>
            <a:pPr algn="l">
              <a:lnSpc>
                <a:spcPts val="2617"/>
              </a:lnSpc>
            </a:pPr>
            <a:endParaRPr/>
          </a:p>
          <a:p>
            <a:pPr algn="l">
              <a:lnSpc>
                <a:spcPts val="2617"/>
              </a:lnSpc>
            </a:pPr>
            <a:r>
              <a:rPr lang="en-US" sz="1699" spc="-62">
                <a:solidFill>
                  <a:srgbClr val="43270E"/>
                </a:solidFill>
                <a:latin typeface="Montserrat"/>
                <a:ea typeface="Montserrat"/>
                <a:cs typeface="Montserrat"/>
                <a:sym typeface="Montserrat"/>
              </a:rPr>
              <a:t>Wergelandmuseet i Brekke vil være mer enn et tradisjonelt museum – det skal være en levende arena der natur, kunnskap og fellesskap møtes. Gjennom hage, landskap og kulturprogram skapes opplevelser som gir Wergelands idéer en konkret og sanselig form.</a:t>
            </a:r>
          </a:p>
          <a:p>
            <a:pPr algn="l">
              <a:lnSpc>
                <a:spcPts val="2030"/>
              </a:lnSpc>
            </a:pPr>
            <a:endParaRPr lang="en-US" sz="1699" spc="-62">
              <a:solidFill>
                <a:srgbClr val="43270E"/>
              </a:solidFill>
              <a:latin typeface="Montserrat"/>
              <a:ea typeface="Montserrat"/>
              <a:cs typeface="Montserrat"/>
              <a:sym typeface="Montserrat"/>
            </a:endParaRPr>
          </a:p>
          <a:p>
            <a:pPr algn="l">
              <a:lnSpc>
                <a:spcPts val="2464"/>
              </a:lnSpc>
            </a:pPr>
            <a:r>
              <a:rPr lang="en-US" sz="1699" b="1" spc="-62">
                <a:solidFill>
                  <a:srgbClr val="43270E"/>
                </a:solidFill>
                <a:latin typeface="Montserrat Bold"/>
                <a:ea typeface="Montserrat Bold"/>
                <a:cs typeface="Montserrat Bold"/>
                <a:sym typeface="Montserrat Bold"/>
              </a:rPr>
              <a:t>Natur, hage og bærekraft</a:t>
            </a:r>
          </a:p>
          <a:p>
            <a:pPr algn="l">
              <a:lnSpc>
                <a:spcPts val="2617"/>
              </a:lnSpc>
            </a:pPr>
            <a:r>
              <a:rPr lang="en-US" sz="1699" spc="-62">
                <a:solidFill>
                  <a:srgbClr val="43270E"/>
                </a:solidFill>
                <a:latin typeface="Montserrat"/>
                <a:ea typeface="Montserrat"/>
                <a:cs typeface="Montserrat"/>
                <a:sym typeface="Montserrat"/>
              </a:rPr>
              <a:t>Utstillinger og aktiviteter viser Wergelands tanker om vekselbruk, naturens rikdom og ansvarlig forvaltning – perspektiver som er høyst aktuelle i dag. Veksthuset «Gyldenlakk» blir et grønt midtpunkt i museet – med planter, urter og vekster som Wergeland selv var opptatt av. Her formidles kunnskap gjennom lukt, smak og sanser, med mulighet for prøvesmaking og praktisk læring.</a:t>
            </a:r>
          </a:p>
          <a:p>
            <a:pPr algn="l">
              <a:lnSpc>
                <a:spcPts val="2617"/>
              </a:lnSpc>
            </a:pPr>
            <a:r>
              <a:rPr lang="en-US" sz="1699" spc="-62">
                <a:solidFill>
                  <a:srgbClr val="43270E"/>
                </a:solidFill>
                <a:latin typeface="Montserrat"/>
                <a:ea typeface="Montserrat"/>
                <a:cs typeface="Montserrat"/>
                <a:sym typeface="Montserrat"/>
              </a:rPr>
              <a:t>Rundt museet utvikles en skolehage og grønne uteområder som en levende læringsarena for barn, unge og besøkende. Her kan man oppleve, dyrke og forstå naturen i praksis. </a:t>
            </a:r>
          </a:p>
          <a:p>
            <a:pPr algn="l">
              <a:lnSpc>
                <a:spcPts val="2175"/>
              </a:lnSpc>
            </a:pPr>
            <a:endParaRPr lang="en-US" sz="1699" spc="-62">
              <a:solidFill>
                <a:srgbClr val="43270E"/>
              </a:solidFill>
              <a:latin typeface="Montserrat"/>
              <a:ea typeface="Montserrat"/>
              <a:cs typeface="Montserrat"/>
              <a:sym typeface="Montserrat"/>
            </a:endParaRPr>
          </a:p>
          <a:p>
            <a:pPr algn="l">
              <a:lnSpc>
                <a:spcPts val="2464"/>
              </a:lnSpc>
            </a:pPr>
            <a:r>
              <a:rPr lang="en-US" sz="1699" b="1" spc="-62">
                <a:solidFill>
                  <a:srgbClr val="43270E"/>
                </a:solidFill>
                <a:latin typeface="Montserrat Bold"/>
                <a:ea typeface="Montserrat Bold"/>
                <a:cs typeface="Montserrat Bold"/>
                <a:sym typeface="Montserrat Bold"/>
              </a:rPr>
              <a:t>Opplevelser i landskapet</a:t>
            </a:r>
          </a:p>
          <a:p>
            <a:pPr algn="l">
              <a:lnSpc>
                <a:spcPts val="2617"/>
              </a:lnSpc>
            </a:pPr>
            <a:r>
              <a:rPr lang="en-US" sz="1699" spc="-62">
                <a:solidFill>
                  <a:srgbClr val="43270E"/>
                </a:solidFill>
                <a:latin typeface="Montserrat"/>
                <a:ea typeface="Montserrat"/>
                <a:cs typeface="Montserrat"/>
                <a:sym typeface="Montserrat"/>
              </a:rPr>
              <a:t>Museet knyttes tett til landskapet rundt gjennom en natursti i Wergelands fotspor i Brekke – både langs land og sjø. Underveis møter publikum lydfortellinger, sitater og kunstneriske installasjoner som gir en poetisk og historisk opplevelse av stedet.</a:t>
            </a:r>
          </a:p>
          <a:p>
            <a:pPr algn="l">
              <a:lnSpc>
                <a:spcPts val="2175"/>
              </a:lnSpc>
            </a:pPr>
            <a:endParaRPr lang="en-US" sz="1699" spc="-62">
              <a:solidFill>
                <a:srgbClr val="43270E"/>
              </a:solidFill>
              <a:latin typeface="Montserrat"/>
              <a:ea typeface="Montserrat"/>
              <a:cs typeface="Montserrat"/>
              <a:sym typeface="Montserrat"/>
            </a:endParaRPr>
          </a:p>
          <a:p>
            <a:pPr algn="l">
              <a:lnSpc>
                <a:spcPts val="2464"/>
              </a:lnSpc>
            </a:pPr>
            <a:r>
              <a:rPr lang="en-US" sz="1699" b="1" spc="-62">
                <a:solidFill>
                  <a:srgbClr val="43270E"/>
                </a:solidFill>
                <a:latin typeface="Montserrat Bold"/>
                <a:ea typeface="Montserrat Bold"/>
                <a:cs typeface="Montserrat Bold"/>
                <a:sym typeface="Montserrat Bold"/>
              </a:rPr>
              <a:t>Kultur, debatt og møteplass</a:t>
            </a:r>
          </a:p>
          <a:p>
            <a:pPr algn="l">
              <a:lnSpc>
                <a:spcPts val="2464"/>
              </a:lnSpc>
            </a:pPr>
            <a:r>
              <a:rPr lang="en-US" sz="1699" spc="-62">
                <a:solidFill>
                  <a:srgbClr val="43270E"/>
                </a:solidFill>
                <a:latin typeface="Montserrat"/>
                <a:ea typeface="Montserrat"/>
                <a:cs typeface="Montserrat"/>
                <a:sym typeface="Montserrat"/>
              </a:rPr>
              <a:t>Gjennom et variert program av foredrag, konserter, samtaler og debatter løftes Wergelands idéer om frihet, menneskeverd og samfunnsansvar inn i vår egen tid.</a:t>
            </a:r>
          </a:p>
          <a:p>
            <a:pPr algn="l">
              <a:lnSpc>
                <a:spcPts val="2464"/>
              </a:lnSpc>
            </a:pPr>
            <a:r>
              <a:rPr lang="en-US" sz="1699" spc="-62">
                <a:solidFill>
                  <a:srgbClr val="43270E"/>
                </a:solidFill>
                <a:latin typeface="Montserrat"/>
                <a:ea typeface="Montserrat"/>
                <a:cs typeface="Montserrat"/>
                <a:sym typeface="Montserrat"/>
              </a:rPr>
              <a:t>Museet blir dermed ikke bare et sted for å lære om historien – men også et rom for å utforske framtidens samfunn, fellesskap og naturforståelse.</a:t>
            </a:r>
          </a:p>
          <a:p>
            <a:pPr algn="just">
              <a:lnSpc>
                <a:spcPts val="2464"/>
              </a:lnSpc>
            </a:pPr>
            <a:r>
              <a:rPr lang="en-US" sz="1699" spc="-62">
                <a:solidFill>
                  <a:srgbClr val="43270E"/>
                </a:solidFill>
                <a:latin typeface="Montserrat"/>
                <a:ea typeface="Montserrat"/>
                <a:cs typeface="Montserrat"/>
                <a:sym typeface="Montserrat"/>
              </a:rPr>
              <a:t> </a:t>
            </a:r>
          </a:p>
        </p:txBody>
      </p:sp>
      <p:sp>
        <p:nvSpPr>
          <p:cNvPr id="5" name="TextBox 5"/>
          <p:cNvSpPr txBox="1"/>
          <p:nvPr/>
        </p:nvSpPr>
        <p:spPr>
          <a:xfrm>
            <a:off x="1000125" y="688975"/>
            <a:ext cx="6747679" cy="1171575"/>
          </a:xfrm>
          <a:prstGeom prst="rect">
            <a:avLst/>
          </a:prstGeom>
        </p:spPr>
        <p:txBody>
          <a:bodyPr lIns="0" tIns="0" rIns="0" bIns="0" rtlCol="0" anchor="t">
            <a:spAutoFit/>
          </a:bodyPr>
          <a:lstStyle/>
          <a:p>
            <a:pPr algn="l">
              <a:lnSpc>
                <a:spcPts val="8024"/>
              </a:lnSpc>
            </a:pPr>
            <a:r>
              <a:rPr lang="en-US" sz="6686">
                <a:solidFill>
                  <a:srgbClr val="925520"/>
                </a:solidFill>
                <a:latin typeface="Old Standard"/>
                <a:ea typeface="Old Standard"/>
                <a:cs typeface="Old Standard"/>
                <a:sym typeface="Old Standard"/>
              </a:rPr>
              <a:t>Konseptidé</a:t>
            </a:r>
          </a:p>
        </p:txBody>
      </p:sp>
      <p:sp>
        <p:nvSpPr>
          <p:cNvPr id="6" name="TextBox 6"/>
          <p:cNvSpPr txBox="1"/>
          <p:nvPr/>
        </p:nvSpPr>
        <p:spPr>
          <a:xfrm>
            <a:off x="1000125" y="1768665"/>
            <a:ext cx="8213527" cy="551433"/>
          </a:xfrm>
          <a:prstGeom prst="rect">
            <a:avLst/>
          </a:prstGeom>
        </p:spPr>
        <p:txBody>
          <a:bodyPr wrap="square" lIns="0" tIns="0" rIns="0" bIns="0" rtlCol="0" anchor="t">
            <a:spAutoFit/>
          </a:bodyPr>
          <a:lstStyle/>
          <a:p>
            <a:pPr algn="ctr">
              <a:lnSpc>
                <a:spcPts val="4338"/>
              </a:lnSpc>
              <a:spcBef>
                <a:spcPct val="0"/>
              </a:spcBef>
            </a:pPr>
            <a:r>
              <a:rPr lang="en-US" sz="3615" dirty="0" err="1">
                <a:solidFill>
                  <a:srgbClr val="925520"/>
                </a:solidFill>
                <a:latin typeface="Old Standard"/>
                <a:ea typeface="Old Standard"/>
                <a:cs typeface="Old Standard"/>
                <a:sym typeface="Old Standard"/>
              </a:rPr>
              <a:t>Arrangementer</a:t>
            </a:r>
            <a:r>
              <a:rPr lang="en-US" sz="3615" dirty="0">
                <a:solidFill>
                  <a:srgbClr val="925520"/>
                </a:solidFill>
                <a:latin typeface="Old Standard"/>
                <a:ea typeface="Old Standard"/>
                <a:cs typeface="Old Standard"/>
                <a:sym typeface="Old Standard"/>
              </a:rPr>
              <a:t>, </a:t>
            </a:r>
            <a:r>
              <a:rPr lang="en-US" sz="3615" dirty="0" err="1">
                <a:solidFill>
                  <a:srgbClr val="925520"/>
                </a:solidFill>
                <a:latin typeface="Old Standard"/>
                <a:ea typeface="Old Standard"/>
                <a:cs typeface="Old Standard"/>
                <a:sym typeface="Old Standard"/>
              </a:rPr>
              <a:t>opplevelser</a:t>
            </a:r>
            <a:r>
              <a:rPr lang="en-US" sz="3615" dirty="0">
                <a:solidFill>
                  <a:srgbClr val="925520"/>
                </a:solidFill>
                <a:latin typeface="Old Standard"/>
                <a:ea typeface="Old Standard"/>
                <a:cs typeface="Old Standard"/>
                <a:sym typeface="Old Standard"/>
              </a:rPr>
              <a:t> og </a:t>
            </a:r>
            <a:r>
              <a:rPr lang="en-US" sz="3615" dirty="0" err="1">
                <a:solidFill>
                  <a:srgbClr val="925520"/>
                </a:solidFill>
                <a:latin typeface="Old Standard"/>
                <a:ea typeface="Old Standard"/>
                <a:cs typeface="Old Standard"/>
                <a:sym typeface="Old Standard"/>
              </a:rPr>
              <a:t>møteplass</a:t>
            </a:r>
            <a:endParaRPr lang="en-US" sz="3615" dirty="0">
              <a:solidFill>
                <a:srgbClr val="925520"/>
              </a:solidFill>
              <a:latin typeface="Old Standard"/>
              <a:ea typeface="Old Standard"/>
              <a:cs typeface="Old Standard"/>
              <a:sym typeface="Old Standard"/>
            </a:endParaRPr>
          </a:p>
        </p:txBody>
      </p:sp>
      <p:sp>
        <p:nvSpPr>
          <p:cNvPr id="7" name="TextBox 7"/>
          <p:cNvSpPr txBox="1"/>
          <p:nvPr/>
        </p:nvSpPr>
        <p:spPr>
          <a:xfrm>
            <a:off x="13208206" y="4686300"/>
            <a:ext cx="2336594" cy="305533"/>
          </a:xfrm>
          <a:prstGeom prst="rect">
            <a:avLst/>
          </a:prstGeom>
        </p:spPr>
        <p:txBody>
          <a:bodyPr wrap="square" lIns="0" tIns="0" rIns="0" bIns="0" rtlCol="0" anchor="t">
            <a:spAutoFit/>
          </a:bodyPr>
          <a:lstStyle/>
          <a:p>
            <a:pPr algn="ctr">
              <a:lnSpc>
                <a:spcPts val="2465"/>
              </a:lnSpc>
              <a:spcBef>
                <a:spcPct val="0"/>
              </a:spcBef>
            </a:pPr>
            <a:r>
              <a:rPr lang="en-US" sz="2054" dirty="0" err="1">
                <a:solidFill>
                  <a:srgbClr val="FFFFFF"/>
                </a:solidFill>
                <a:latin typeface="Montserrat"/>
                <a:ea typeface="Montserrat"/>
                <a:cs typeface="Montserrat"/>
                <a:sym typeface="Montserrat"/>
              </a:rPr>
              <a:t>Illustrasjonsbilde</a:t>
            </a:r>
            <a:endParaRPr lang="en-US" sz="2054" dirty="0">
              <a:solidFill>
                <a:srgbClr val="FFFFFF"/>
              </a:solidFill>
              <a:latin typeface="Montserrat"/>
              <a:ea typeface="Montserrat"/>
              <a:cs typeface="Montserrat"/>
              <a:sym typeface="Montserrat"/>
            </a:endParaRPr>
          </a:p>
        </p:txBody>
      </p:sp>
      <p:sp>
        <p:nvSpPr>
          <p:cNvPr id="8" name="TextBox 8"/>
          <p:cNvSpPr txBox="1"/>
          <p:nvPr/>
        </p:nvSpPr>
        <p:spPr>
          <a:xfrm>
            <a:off x="13208206" y="9639300"/>
            <a:ext cx="2336594" cy="305533"/>
          </a:xfrm>
          <a:prstGeom prst="rect">
            <a:avLst/>
          </a:prstGeom>
        </p:spPr>
        <p:txBody>
          <a:bodyPr wrap="square" lIns="0" tIns="0" rIns="0" bIns="0" rtlCol="0" anchor="t">
            <a:spAutoFit/>
          </a:bodyPr>
          <a:lstStyle/>
          <a:p>
            <a:pPr algn="ctr">
              <a:lnSpc>
                <a:spcPts val="2465"/>
              </a:lnSpc>
              <a:spcBef>
                <a:spcPct val="0"/>
              </a:spcBef>
            </a:pPr>
            <a:r>
              <a:rPr lang="en-US" sz="2054" dirty="0" err="1">
                <a:solidFill>
                  <a:srgbClr val="FFFFFF"/>
                </a:solidFill>
                <a:latin typeface="Montserrat"/>
                <a:ea typeface="Montserrat"/>
                <a:cs typeface="Montserrat"/>
                <a:sym typeface="Montserrat"/>
              </a:rPr>
              <a:t>Illustrasjonsbilde</a:t>
            </a:r>
            <a:endParaRPr lang="en-US" sz="2054" dirty="0">
              <a:solidFill>
                <a:srgbClr val="FFFFFF"/>
              </a:solidFill>
              <a:latin typeface="Montserrat"/>
              <a:ea typeface="Montserrat"/>
              <a:cs typeface="Montserrat"/>
              <a:sym typeface="Montserrat"/>
            </a:endParaRPr>
          </a:p>
        </p:txBody>
      </p:sp>
      <p:pic>
        <p:nvPicPr>
          <p:cNvPr id="9" name="Bilde 8">
            <a:extLst>
              <a:ext uri="{FF2B5EF4-FFF2-40B4-BE49-F238E27FC236}">
                <a16:creationId xmlns:a16="http://schemas.microsoft.com/office/drawing/2014/main" id="{6B9EE770-B55D-07AF-4FBA-53C5F50719B9}"/>
              </a:ext>
            </a:extLst>
          </p:cNvPr>
          <p:cNvPicPr>
            <a:picLocks noChangeAspect="1"/>
          </p:cNvPicPr>
          <p:nvPr/>
        </p:nvPicPr>
        <p:blipFill>
          <a:blip r:embed="rId4"/>
          <a:stretch>
            <a:fillRect/>
          </a:stretch>
        </p:blipFill>
        <p:spPr>
          <a:xfrm>
            <a:off x="13106400" y="4893542"/>
            <a:ext cx="1469263" cy="499915"/>
          </a:xfrm>
          <a:prstGeom prst="rect">
            <a:avLst/>
          </a:prstGeom>
        </p:spPr>
      </p:pic>
      <p:pic>
        <p:nvPicPr>
          <p:cNvPr id="10" name="Bilde 9">
            <a:extLst>
              <a:ext uri="{FF2B5EF4-FFF2-40B4-BE49-F238E27FC236}">
                <a16:creationId xmlns:a16="http://schemas.microsoft.com/office/drawing/2014/main" id="{F30279FC-EC1B-CC21-4C3D-8C8B3115FBF5}"/>
              </a:ext>
            </a:extLst>
          </p:cNvPr>
          <p:cNvPicPr>
            <a:picLocks noChangeAspect="1"/>
          </p:cNvPicPr>
          <p:nvPr/>
        </p:nvPicPr>
        <p:blipFill>
          <a:blip r:embed="rId4"/>
          <a:stretch>
            <a:fillRect/>
          </a:stretch>
        </p:blipFill>
        <p:spPr>
          <a:xfrm>
            <a:off x="13161137" y="9867900"/>
            <a:ext cx="1469263" cy="4999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0409936"/>
          </a:xfrm>
          <a:prstGeom prst="rect">
            <a:avLst/>
          </a:prstGeom>
          <a:solidFill>
            <a:srgbClr val="FDFEEC"/>
          </a:solidFill>
        </p:spPr>
        <p:txBody>
          <a:bodyPr/>
          <a:lstStyle/>
          <a:p>
            <a:endParaRPr lang="nb-NO"/>
          </a:p>
        </p:txBody>
      </p:sp>
      <p:sp>
        <p:nvSpPr>
          <p:cNvPr id="3" name="TextBox 3"/>
          <p:cNvSpPr txBox="1"/>
          <p:nvPr/>
        </p:nvSpPr>
        <p:spPr>
          <a:xfrm>
            <a:off x="1028700" y="773680"/>
            <a:ext cx="4535694" cy="2381250"/>
          </a:xfrm>
          <a:prstGeom prst="rect">
            <a:avLst/>
          </a:prstGeom>
        </p:spPr>
        <p:txBody>
          <a:bodyPr lIns="0" tIns="0" rIns="0" bIns="0" rtlCol="0" anchor="t">
            <a:spAutoFit/>
          </a:bodyPr>
          <a:lstStyle/>
          <a:p>
            <a:pPr algn="l">
              <a:lnSpc>
                <a:spcPts val="4518"/>
              </a:lnSpc>
            </a:pPr>
            <a:r>
              <a:rPr lang="en-US" sz="3765">
                <a:solidFill>
                  <a:srgbClr val="925520"/>
                </a:solidFill>
                <a:latin typeface="Old Standard"/>
                <a:ea typeface="Old Standard"/>
                <a:cs typeface="Old Standard"/>
                <a:sym typeface="Old Standard"/>
              </a:rPr>
              <a:t>Forventede</a:t>
            </a:r>
          </a:p>
          <a:p>
            <a:pPr algn="l">
              <a:lnSpc>
                <a:spcPts val="7938"/>
              </a:lnSpc>
            </a:pPr>
            <a:r>
              <a:rPr lang="en-US" sz="6615">
                <a:solidFill>
                  <a:srgbClr val="925520"/>
                </a:solidFill>
                <a:latin typeface="Old Standard"/>
                <a:ea typeface="Old Standard"/>
                <a:cs typeface="Old Standard"/>
                <a:sym typeface="Old Standard"/>
              </a:rPr>
              <a:t>kostnader </a:t>
            </a:r>
          </a:p>
          <a:p>
            <a:pPr algn="l">
              <a:lnSpc>
                <a:spcPts val="5728"/>
              </a:lnSpc>
            </a:pPr>
            <a:r>
              <a:rPr lang="en-US" sz="4773">
                <a:solidFill>
                  <a:srgbClr val="925520"/>
                </a:solidFill>
                <a:latin typeface="Old Standard"/>
                <a:ea typeface="Old Standard"/>
                <a:cs typeface="Old Standard"/>
                <a:sym typeface="Old Standard"/>
              </a:rPr>
              <a:t> </a:t>
            </a:r>
          </a:p>
        </p:txBody>
      </p:sp>
      <p:sp>
        <p:nvSpPr>
          <p:cNvPr id="4" name="TextBox 4"/>
          <p:cNvSpPr txBox="1"/>
          <p:nvPr/>
        </p:nvSpPr>
        <p:spPr>
          <a:xfrm>
            <a:off x="7624260" y="1870773"/>
            <a:ext cx="7082340" cy="7027565"/>
          </a:xfrm>
          <a:prstGeom prst="rect">
            <a:avLst/>
          </a:prstGeom>
        </p:spPr>
        <p:txBody>
          <a:bodyPr wrap="square" lIns="0" tIns="0" rIns="0" bIns="0" rtlCol="0" anchor="t">
            <a:spAutoFit/>
          </a:bodyPr>
          <a:lstStyle/>
          <a:p>
            <a:pPr algn="l">
              <a:lnSpc>
                <a:spcPts val="2040"/>
              </a:lnSpc>
              <a:spcBef>
                <a:spcPct val="0"/>
              </a:spcBef>
            </a:pPr>
            <a:endParaRPr dirty="0"/>
          </a:p>
          <a:p>
            <a:pPr algn="l">
              <a:lnSpc>
                <a:spcPts val="1700"/>
              </a:lnSpc>
            </a:pPr>
            <a:r>
              <a:rPr lang="en-US" sz="1700" b="1" spc="266" dirty="0" err="1">
                <a:solidFill>
                  <a:srgbClr val="43270E"/>
                </a:solidFill>
                <a:latin typeface="Montserrat Bold"/>
                <a:ea typeface="Montserrat Bold"/>
                <a:cs typeface="Montserrat Bold"/>
                <a:sym typeface="Montserrat Bold"/>
              </a:rPr>
              <a:t>Oversikt</a:t>
            </a:r>
            <a:r>
              <a:rPr lang="en-US" sz="1700" b="1" spc="266" dirty="0">
                <a:solidFill>
                  <a:srgbClr val="43270E"/>
                </a:solidFill>
                <a:latin typeface="Montserrat Bold"/>
                <a:ea typeface="Montserrat Bold"/>
                <a:cs typeface="Montserrat Bold"/>
                <a:sym typeface="Montserrat Bold"/>
              </a:rPr>
              <a:t> poster: </a:t>
            </a:r>
          </a:p>
          <a:p>
            <a:pPr algn="l">
              <a:lnSpc>
                <a:spcPts val="1700"/>
              </a:lnSpc>
            </a:pPr>
            <a:endParaRPr lang="en-US" sz="1700" b="1" spc="266" dirty="0">
              <a:solidFill>
                <a:srgbClr val="43270E"/>
              </a:solidFill>
              <a:latin typeface="Montserrat Bold"/>
              <a:ea typeface="Montserrat Bold"/>
              <a:cs typeface="Montserrat Bold"/>
              <a:sym typeface="Montserrat Bold"/>
            </a:endParaRPr>
          </a:p>
          <a:p>
            <a:pPr algn="l">
              <a:lnSpc>
                <a:spcPts val="1700"/>
              </a:lnSpc>
            </a:pPr>
            <a:r>
              <a:rPr lang="en-US" sz="1700" dirty="0">
                <a:solidFill>
                  <a:srgbClr val="43270E"/>
                </a:solidFill>
                <a:latin typeface="Montserrat"/>
                <a:ea typeface="Montserrat"/>
                <a:cs typeface="Montserrat"/>
                <a:sym typeface="Montserrat"/>
              </a:rPr>
              <a:t>1.       </a:t>
            </a:r>
            <a:r>
              <a:rPr lang="en-US" sz="1700" dirty="0" err="1">
                <a:solidFill>
                  <a:srgbClr val="43270E"/>
                </a:solidFill>
                <a:latin typeface="Montserrat"/>
                <a:ea typeface="Montserrat"/>
                <a:cs typeface="Montserrat"/>
                <a:sym typeface="Montserrat"/>
              </a:rPr>
              <a:t>Forprosjekt</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rådgivere</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søknader</a:t>
            </a:r>
            <a:endParaRPr lang="en-US" sz="1700" dirty="0">
              <a:solidFill>
                <a:srgbClr val="43270E"/>
              </a:solidFill>
              <a:latin typeface="Montserrat"/>
              <a:ea typeface="Montserrat"/>
              <a:cs typeface="Montserrat"/>
              <a:sym typeface="Montserrat"/>
            </a:endParaRPr>
          </a:p>
          <a:p>
            <a:pPr algn="l">
              <a:lnSpc>
                <a:spcPts val="1700"/>
              </a:lnSpc>
            </a:pPr>
            <a:endParaRPr lang="en-US" sz="1700" dirty="0">
              <a:solidFill>
                <a:srgbClr val="43270E"/>
              </a:solidFill>
              <a:latin typeface="Montserrat"/>
              <a:ea typeface="Montserrat"/>
              <a:cs typeface="Montserrat"/>
              <a:sym typeface="Montserrat"/>
            </a:endParaRPr>
          </a:p>
          <a:p>
            <a:pPr algn="l">
              <a:lnSpc>
                <a:spcPts val="1700"/>
              </a:lnSpc>
            </a:pPr>
            <a:r>
              <a:rPr lang="en-US" sz="1700" dirty="0">
                <a:solidFill>
                  <a:srgbClr val="43270E"/>
                </a:solidFill>
                <a:latin typeface="Montserrat"/>
                <a:ea typeface="Montserrat"/>
                <a:cs typeface="Montserrat"/>
                <a:sym typeface="Montserrat"/>
              </a:rPr>
              <a:t>2.       </a:t>
            </a:r>
            <a:r>
              <a:rPr lang="en-US" sz="1700" dirty="0" err="1">
                <a:solidFill>
                  <a:srgbClr val="43270E"/>
                </a:solidFill>
                <a:latin typeface="Montserrat"/>
                <a:ea typeface="Montserrat"/>
                <a:cs typeface="Montserrat"/>
                <a:sym typeface="Montserrat"/>
              </a:rPr>
              <a:t>Prosjektering</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arkitekt</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interiør</a:t>
            </a:r>
            <a:r>
              <a:rPr lang="en-US" sz="1700" dirty="0">
                <a:solidFill>
                  <a:srgbClr val="43270E"/>
                </a:solidFill>
                <a:latin typeface="Montserrat"/>
                <a:ea typeface="Montserrat"/>
                <a:cs typeface="Montserrat"/>
                <a:sym typeface="Montserrat"/>
              </a:rPr>
              <a:t>, RIB/RIV/RIE, </a:t>
            </a:r>
            <a:r>
              <a:rPr lang="en-US" sz="1700" dirty="0" err="1">
                <a:solidFill>
                  <a:srgbClr val="43270E"/>
                </a:solidFill>
                <a:latin typeface="Montserrat"/>
                <a:ea typeface="Montserrat"/>
                <a:cs typeface="Montserrat"/>
                <a:sym typeface="Montserrat"/>
              </a:rPr>
              <a:t>brann</a:t>
            </a:r>
            <a:r>
              <a:rPr lang="en-US" sz="1700" dirty="0">
                <a:solidFill>
                  <a:srgbClr val="43270E"/>
                </a:solidFill>
                <a:latin typeface="Montserrat"/>
                <a:ea typeface="Montserrat"/>
                <a:cs typeface="Montserrat"/>
                <a:sym typeface="Montserrat"/>
              </a:rPr>
              <a:t>/UU)</a:t>
            </a:r>
          </a:p>
          <a:p>
            <a:pPr algn="l">
              <a:lnSpc>
                <a:spcPts val="1700"/>
              </a:lnSpc>
            </a:pPr>
            <a:r>
              <a:rPr lang="en-US" sz="1700" dirty="0">
                <a:solidFill>
                  <a:srgbClr val="43270E"/>
                </a:solidFill>
                <a:latin typeface="Montserrat"/>
                <a:ea typeface="Montserrat"/>
                <a:cs typeface="Montserrat"/>
                <a:sym typeface="Montserrat"/>
              </a:rPr>
              <a:t> </a:t>
            </a:r>
          </a:p>
          <a:p>
            <a:pPr algn="l">
              <a:lnSpc>
                <a:spcPts val="1700"/>
              </a:lnSpc>
            </a:pPr>
            <a:r>
              <a:rPr lang="en-US" sz="1700" dirty="0">
                <a:solidFill>
                  <a:srgbClr val="43270E"/>
                </a:solidFill>
                <a:latin typeface="Montserrat"/>
                <a:ea typeface="Montserrat"/>
                <a:cs typeface="Montserrat"/>
                <a:sym typeface="Montserrat"/>
              </a:rPr>
              <a:t>3.       </a:t>
            </a:r>
            <a:r>
              <a:rPr lang="en-US" sz="1700" dirty="0" err="1">
                <a:solidFill>
                  <a:srgbClr val="43270E"/>
                </a:solidFill>
                <a:latin typeface="Montserrat"/>
                <a:ea typeface="Montserrat"/>
                <a:cs typeface="Montserrat"/>
                <a:sym typeface="Montserrat"/>
              </a:rPr>
              <a:t>Bygg</a:t>
            </a:r>
            <a:r>
              <a:rPr lang="en-US" sz="1700" dirty="0">
                <a:solidFill>
                  <a:srgbClr val="43270E"/>
                </a:solidFill>
                <a:latin typeface="Montserrat"/>
                <a:ea typeface="Montserrat"/>
                <a:cs typeface="Montserrat"/>
                <a:sym typeface="Montserrat"/>
              </a:rPr>
              <a:t>/</a:t>
            </a:r>
            <a:r>
              <a:rPr lang="en-US" sz="1700" dirty="0" err="1">
                <a:solidFill>
                  <a:srgbClr val="43270E"/>
                </a:solidFill>
                <a:latin typeface="Montserrat"/>
                <a:ea typeface="Montserrat"/>
                <a:cs typeface="Montserrat"/>
                <a:sym typeface="Montserrat"/>
              </a:rPr>
              <a:t>innvendig</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ombygging</a:t>
            </a:r>
            <a:r>
              <a:rPr lang="en-US" sz="1700" dirty="0">
                <a:solidFill>
                  <a:srgbClr val="43270E"/>
                </a:solidFill>
                <a:latin typeface="Montserrat"/>
                <a:ea typeface="Montserrat"/>
                <a:cs typeface="Montserrat"/>
                <a:sym typeface="Montserrat"/>
              </a:rPr>
              <a:t> (400 m²)</a:t>
            </a:r>
          </a:p>
          <a:p>
            <a:pPr algn="l">
              <a:lnSpc>
                <a:spcPts val="1700"/>
              </a:lnSpc>
            </a:pPr>
            <a:endParaRPr lang="en-US" sz="1700" dirty="0">
              <a:solidFill>
                <a:srgbClr val="43270E"/>
              </a:solidFill>
              <a:latin typeface="Montserrat"/>
              <a:ea typeface="Montserrat"/>
              <a:cs typeface="Montserrat"/>
              <a:sym typeface="Montserrat"/>
            </a:endParaRPr>
          </a:p>
          <a:p>
            <a:pPr algn="l">
              <a:lnSpc>
                <a:spcPts val="1700"/>
              </a:lnSpc>
            </a:pPr>
            <a:r>
              <a:rPr lang="en-US" sz="1700" dirty="0">
                <a:solidFill>
                  <a:srgbClr val="43270E"/>
                </a:solidFill>
                <a:latin typeface="Montserrat"/>
                <a:ea typeface="Montserrat"/>
                <a:cs typeface="Montserrat"/>
                <a:sym typeface="Montserrat"/>
              </a:rPr>
              <a:t>4.       </a:t>
            </a:r>
            <a:r>
              <a:rPr lang="en-US" sz="1700" dirty="0" err="1">
                <a:solidFill>
                  <a:srgbClr val="43270E"/>
                </a:solidFill>
                <a:latin typeface="Montserrat"/>
                <a:ea typeface="Montserrat"/>
                <a:cs typeface="Montserrat"/>
                <a:sym typeface="Montserrat"/>
              </a:rPr>
              <a:t>Tekniske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anlegg</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ventilasjon</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el</a:t>
            </a:r>
            <a:r>
              <a:rPr lang="en-US" sz="1700" dirty="0">
                <a:solidFill>
                  <a:srgbClr val="43270E"/>
                </a:solidFill>
                <a:latin typeface="Montserrat"/>
                <a:ea typeface="Montserrat"/>
                <a:cs typeface="Montserrat"/>
                <a:sym typeface="Montserrat"/>
              </a:rPr>
              <a:t>/</a:t>
            </a:r>
            <a:r>
              <a:rPr lang="en-US" sz="1700" dirty="0" err="1">
                <a:solidFill>
                  <a:srgbClr val="43270E"/>
                </a:solidFill>
                <a:latin typeface="Montserrat"/>
                <a:ea typeface="Montserrat"/>
                <a:cs typeface="Montserrat"/>
                <a:sym typeface="Montserrat"/>
              </a:rPr>
              <a:t>lys</a:t>
            </a:r>
            <a:r>
              <a:rPr lang="en-US" sz="1700" dirty="0">
                <a:solidFill>
                  <a:srgbClr val="43270E"/>
                </a:solidFill>
                <a:latin typeface="Montserrat"/>
                <a:ea typeface="Montserrat"/>
                <a:cs typeface="Montserrat"/>
                <a:sym typeface="Montserrat"/>
              </a:rPr>
              <a:t>, data/AV, </a:t>
            </a:r>
            <a:r>
              <a:rPr lang="en-US" sz="1700" dirty="0" err="1">
                <a:solidFill>
                  <a:srgbClr val="43270E"/>
                </a:solidFill>
                <a:latin typeface="Montserrat"/>
                <a:ea typeface="Montserrat"/>
                <a:cs typeface="Montserrat"/>
                <a:sym typeface="Montserrat"/>
              </a:rPr>
              <a:t>sikkerhet</a:t>
            </a:r>
            <a:r>
              <a:rPr lang="en-US" sz="1700" dirty="0">
                <a:solidFill>
                  <a:srgbClr val="43270E"/>
                </a:solidFill>
                <a:latin typeface="Montserrat"/>
                <a:ea typeface="Montserrat"/>
                <a:cs typeface="Montserrat"/>
                <a:sym typeface="Montserrat"/>
              </a:rPr>
              <a:t>)</a:t>
            </a:r>
          </a:p>
          <a:p>
            <a:pPr algn="l">
              <a:lnSpc>
                <a:spcPts val="1700"/>
              </a:lnSpc>
            </a:pPr>
            <a:endParaRPr lang="en-US" sz="1700" dirty="0">
              <a:solidFill>
                <a:srgbClr val="43270E"/>
              </a:solidFill>
              <a:latin typeface="Montserrat"/>
              <a:ea typeface="Montserrat"/>
              <a:cs typeface="Montserrat"/>
              <a:sym typeface="Montserrat"/>
            </a:endParaRPr>
          </a:p>
          <a:p>
            <a:pPr algn="l">
              <a:lnSpc>
                <a:spcPts val="1700"/>
              </a:lnSpc>
            </a:pPr>
            <a:r>
              <a:rPr lang="en-US" sz="1700" dirty="0">
                <a:solidFill>
                  <a:srgbClr val="43270E"/>
                </a:solidFill>
                <a:latin typeface="Montserrat"/>
                <a:ea typeface="Montserrat"/>
                <a:cs typeface="Montserrat"/>
                <a:sym typeface="Montserrat"/>
              </a:rPr>
              <a:t>5.       </a:t>
            </a:r>
            <a:r>
              <a:rPr lang="en-US" sz="1700" dirty="0" err="1">
                <a:solidFill>
                  <a:srgbClr val="43270E"/>
                </a:solidFill>
                <a:latin typeface="Montserrat"/>
                <a:ea typeface="Montserrat"/>
                <a:cs typeface="Montserrat"/>
                <a:sym typeface="Montserrat"/>
              </a:rPr>
              <a:t>Utstillinger</a:t>
            </a:r>
            <a:r>
              <a:rPr lang="en-US" sz="1700" dirty="0">
                <a:solidFill>
                  <a:srgbClr val="43270E"/>
                </a:solidFill>
                <a:latin typeface="Montserrat"/>
                <a:ea typeface="Montserrat"/>
                <a:cs typeface="Montserrat"/>
                <a:sym typeface="Montserrat"/>
              </a:rPr>
              <a:t> (design, </a:t>
            </a:r>
            <a:r>
              <a:rPr lang="en-US" sz="1700" dirty="0" err="1">
                <a:solidFill>
                  <a:srgbClr val="43270E"/>
                </a:solidFill>
                <a:latin typeface="Montserrat"/>
                <a:ea typeface="Montserrat"/>
                <a:cs typeface="Montserrat"/>
                <a:sym typeface="Montserrat"/>
              </a:rPr>
              <a:t>produksjon</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montering</a:t>
            </a:r>
            <a:r>
              <a:rPr lang="en-US" sz="1700" dirty="0">
                <a:solidFill>
                  <a:srgbClr val="43270E"/>
                </a:solidFill>
                <a:latin typeface="Montserrat"/>
                <a:ea typeface="Montserrat"/>
                <a:cs typeface="Montserrat"/>
                <a:sym typeface="Montserrat"/>
              </a:rPr>
              <a:t>)</a:t>
            </a:r>
          </a:p>
          <a:p>
            <a:pPr algn="l">
              <a:lnSpc>
                <a:spcPts val="1700"/>
              </a:lnSpc>
            </a:pPr>
            <a:endParaRPr lang="en-US" sz="1700" dirty="0">
              <a:solidFill>
                <a:srgbClr val="43270E"/>
              </a:solidFill>
              <a:latin typeface="Montserrat"/>
              <a:ea typeface="Montserrat"/>
              <a:cs typeface="Montserrat"/>
              <a:sym typeface="Montserrat"/>
            </a:endParaRPr>
          </a:p>
          <a:p>
            <a:pPr algn="l">
              <a:lnSpc>
                <a:spcPts val="1700"/>
              </a:lnSpc>
            </a:pPr>
            <a:r>
              <a:rPr lang="en-US" sz="1700" dirty="0">
                <a:solidFill>
                  <a:srgbClr val="43270E"/>
                </a:solidFill>
                <a:latin typeface="Montserrat"/>
                <a:ea typeface="Montserrat"/>
                <a:cs typeface="Montserrat"/>
                <a:sym typeface="Montserrat"/>
              </a:rPr>
              <a:t>6.       </a:t>
            </a:r>
            <a:r>
              <a:rPr lang="en-US" sz="1700" dirty="0" err="1">
                <a:solidFill>
                  <a:srgbClr val="43270E"/>
                </a:solidFill>
                <a:latin typeface="Montserrat"/>
                <a:ea typeface="Montserrat"/>
                <a:cs typeface="Montserrat"/>
                <a:sym typeface="Montserrat"/>
              </a:rPr>
              <a:t>Interaktive</a:t>
            </a:r>
            <a:r>
              <a:rPr lang="en-US" sz="1700" dirty="0">
                <a:solidFill>
                  <a:srgbClr val="43270E"/>
                </a:solidFill>
                <a:latin typeface="Montserrat"/>
                <a:ea typeface="Montserrat"/>
                <a:cs typeface="Montserrat"/>
                <a:sym typeface="Montserrat"/>
              </a:rPr>
              <a:t>/</a:t>
            </a:r>
            <a:r>
              <a:rPr lang="en-US" sz="1700" dirty="0" err="1">
                <a:solidFill>
                  <a:srgbClr val="43270E"/>
                </a:solidFill>
                <a:latin typeface="Montserrat"/>
                <a:ea typeface="Montserrat"/>
                <a:cs typeface="Montserrat"/>
                <a:sym typeface="Montserrat"/>
              </a:rPr>
              <a:t>digitale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installasjoner</a:t>
            </a:r>
            <a:r>
              <a:rPr lang="en-US" sz="1700" dirty="0">
                <a:solidFill>
                  <a:srgbClr val="43270E"/>
                </a:solidFill>
                <a:latin typeface="Montserrat"/>
                <a:ea typeface="Montserrat"/>
                <a:cs typeface="Montserrat"/>
                <a:sym typeface="Montserrat"/>
              </a:rPr>
              <a:t> (AV/IT/</a:t>
            </a:r>
            <a:r>
              <a:rPr lang="en-US" sz="1700" dirty="0" err="1">
                <a:solidFill>
                  <a:srgbClr val="43270E"/>
                </a:solidFill>
                <a:latin typeface="Montserrat"/>
                <a:ea typeface="Montserrat"/>
                <a:cs typeface="Montserrat"/>
                <a:sym typeface="Montserrat"/>
              </a:rPr>
              <a:t>innhold</a:t>
            </a:r>
            <a:r>
              <a:rPr lang="en-US" sz="1700" dirty="0">
                <a:solidFill>
                  <a:srgbClr val="43270E"/>
                </a:solidFill>
                <a:latin typeface="Montserrat"/>
                <a:ea typeface="Montserrat"/>
                <a:cs typeface="Montserrat"/>
                <a:sym typeface="Montserrat"/>
              </a:rPr>
              <a:t>)</a:t>
            </a:r>
          </a:p>
          <a:p>
            <a:pPr algn="l">
              <a:lnSpc>
                <a:spcPts val="1700"/>
              </a:lnSpc>
            </a:pPr>
            <a:endParaRPr lang="en-US" sz="1700" dirty="0">
              <a:solidFill>
                <a:srgbClr val="43270E"/>
              </a:solidFill>
              <a:latin typeface="Montserrat"/>
              <a:ea typeface="Montserrat"/>
              <a:cs typeface="Montserrat"/>
              <a:sym typeface="Montserrat"/>
            </a:endParaRPr>
          </a:p>
          <a:p>
            <a:pPr algn="l">
              <a:lnSpc>
                <a:spcPts val="1700"/>
              </a:lnSpc>
            </a:pPr>
            <a:r>
              <a:rPr lang="en-US" sz="1700" dirty="0">
                <a:solidFill>
                  <a:srgbClr val="43270E"/>
                </a:solidFill>
                <a:latin typeface="Montserrat"/>
                <a:ea typeface="Montserrat"/>
                <a:cs typeface="Montserrat"/>
                <a:sym typeface="Montserrat"/>
              </a:rPr>
              <a:t>7.       </a:t>
            </a:r>
            <a:r>
              <a:rPr lang="en-US" sz="1700" dirty="0" err="1">
                <a:solidFill>
                  <a:srgbClr val="43270E"/>
                </a:solidFill>
                <a:latin typeface="Montserrat"/>
                <a:ea typeface="Montserrat"/>
                <a:cs typeface="Montserrat"/>
                <a:sym typeface="Montserrat"/>
              </a:rPr>
              <a:t>Møbler</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inventar</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kafé</a:t>
            </a:r>
            <a:r>
              <a:rPr lang="en-US" sz="1700" dirty="0">
                <a:solidFill>
                  <a:srgbClr val="43270E"/>
                </a:solidFill>
                <a:latin typeface="Montserrat"/>
                <a:ea typeface="Montserrat"/>
                <a:cs typeface="Montserrat"/>
                <a:sym typeface="Montserrat"/>
              </a:rPr>
              <a:t>/</a:t>
            </a:r>
            <a:r>
              <a:rPr lang="en-US" sz="1700" dirty="0" err="1">
                <a:solidFill>
                  <a:srgbClr val="43270E"/>
                </a:solidFill>
                <a:latin typeface="Montserrat"/>
                <a:ea typeface="Montserrat"/>
                <a:cs typeface="Montserrat"/>
                <a:sym typeface="Montserrat"/>
              </a:rPr>
              <a:t>kjøkken</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butikk</a:t>
            </a:r>
            <a:endParaRPr lang="en-US" sz="1700" dirty="0">
              <a:solidFill>
                <a:srgbClr val="43270E"/>
              </a:solidFill>
              <a:latin typeface="Montserrat"/>
              <a:ea typeface="Montserrat"/>
              <a:cs typeface="Montserrat"/>
              <a:sym typeface="Montserrat"/>
            </a:endParaRPr>
          </a:p>
          <a:p>
            <a:pPr algn="l">
              <a:lnSpc>
                <a:spcPts val="1700"/>
              </a:lnSpc>
            </a:pPr>
            <a:endParaRPr lang="en-US" sz="1700" dirty="0">
              <a:solidFill>
                <a:srgbClr val="43270E"/>
              </a:solidFill>
              <a:latin typeface="Montserrat"/>
              <a:ea typeface="Montserrat"/>
              <a:cs typeface="Montserrat"/>
              <a:sym typeface="Montserrat"/>
            </a:endParaRPr>
          </a:p>
          <a:p>
            <a:pPr algn="l">
              <a:lnSpc>
                <a:spcPts val="1700"/>
              </a:lnSpc>
            </a:pPr>
            <a:r>
              <a:rPr lang="en-US" sz="1700" dirty="0">
                <a:solidFill>
                  <a:srgbClr val="43270E"/>
                </a:solidFill>
                <a:latin typeface="Montserrat"/>
                <a:ea typeface="Montserrat"/>
                <a:cs typeface="Montserrat"/>
                <a:sym typeface="Montserrat"/>
              </a:rPr>
              <a:t>8.       </a:t>
            </a:r>
            <a:r>
              <a:rPr lang="en-US" sz="1700" dirty="0" err="1">
                <a:solidFill>
                  <a:srgbClr val="43270E"/>
                </a:solidFill>
                <a:latin typeface="Montserrat"/>
                <a:ea typeface="Montserrat"/>
                <a:cs typeface="Montserrat"/>
                <a:sym typeface="Montserrat"/>
              </a:rPr>
              <a:t>Uteområder</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hage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natursti</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lydposter</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skolehage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veksthus</a:t>
            </a:r>
            <a:r>
              <a:rPr lang="en-US" sz="1700" dirty="0">
                <a:solidFill>
                  <a:srgbClr val="43270E"/>
                </a:solidFill>
                <a:latin typeface="Montserrat"/>
                <a:ea typeface="Montserrat"/>
                <a:cs typeface="Montserrat"/>
                <a:sym typeface="Montserrat"/>
              </a:rPr>
              <a:t>)</a:t>
            </a:r>
          </a:p>
          <a:p>
            <a:pPr algn="l">
              <a:lnSpc>
                <a:spcPts val="1700"/>
              </a:lnSpc>
            </a:pPr>
            <a:endParaRPr lang="en-US" sz="1700" dirty="0">
              <a:solidFill>
                <a:srgbClr val="43270E"/>
              </a:solidFill>
              <a:latin typeface="Montserrat"/>
              <a:ea typeface="Montserrat"/>
              <a:cs typeface="Montserrat"/>
              <a:sym typeface="Montserrat"/>
            </a:endParaRPr>
          </a:p>
          <a:p>
            <a:pPr algn="l">
              <a:lnSpc>
                <a:spcPts val="1700"/>
              </a:lnSpc>
            </a:pPr>
            <a:r>
              <a:rPr lang="en-US" sz="1700" dirty="0">
                <a:solidFill>
                  <a:srgbClr val="43270E"/>
                </a:solidFill>
                <a:latin typeface="Montserrat"/>
                <a:ea typeface="Montserrat"/>
                <a:cs typeface="Montserrat"/>
                <a:sym typeface="Montserrat"/>
              </a:rPr>
              <a:t>9.       </a:t>
            </a:r>
            <a:r>
              <a:rPr lang="en-US" sz="1700" dirty="0" err="1">
                <a:solidFill>
                  <a:srgbClr val="43270E"/>
                </a:solidFill>
                <a:latin typeface="Montserrat"/>
                <a:ea typeface="Montserrat"/>
                <a:cs typeface="Montserrat"/>
                <a:sym typeface="Montserrat"/>
              </a:rPr>
              <a:t>Formidling</a:t>
            </a:r>
            <a:r>
              <a:rPr lang="en-US" sz="1700" dirty="0">
                <a:solidFill>
                  <a:srgbClr val="43270E"/>
                </a:solidFill>
                <a:latin typeface="Montserrat"/>
                <a:ea typeface="Montserrat"/>
                <a:cs typeface="Montserrat"/>
                <a:sym typeface="Montserrat"/>
              </a:rPr>
              <a:t>/</a:t>
            </a:r>
            <a:r>
              <a:rPr lang="en-US" sz="1700" dirty="0" err="1">
                <a:solidFill>
                  <a:srgbClr val="43270E"/>
                </a:solidFill>
                <a:latin typeface="Montserrat"/>
                <a:ea typeface="Montserrat"/>
                <a:cs typeface="Montserrat"/>
                <a:sym typeface="Montserrat"/>
              </a:rPr>
              <a:t>innhold</a:t>
            </a:r>
            <a:r>
              <a:rPr lang="en-US" sz="1700" dirty="0">
                <a:solidFill>
                  <a:srgbClr val="43270E"/>
                </a:solidFill>
                <a:latin typeface="Montserrat"/>
                <a:ea typeface="Montserrat"/>
                <a:cs typeface="Montserrat"/>
                <a:sym typeface="Montserrat"/>
              </a:rPr>
              <a:t> (manus, film, </a:t>
            </a:r>
            <a:r>
              <a:rPr lang="en-US" sz="1700" dirty="0" err="1">
                <a:solidFill>
                  <a:srgbClr val="43270E"/>
                </a:solidFill>
                <a:latin typeface="Montserrat"/>
                <a:ea typeface="Montserrat"/>
                <a:cs typeface="Montserrat"/>
                <a:sym typeface="Montserrat"/>
              </a:rPr>
              <a:t>lyd</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grafikk</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oversettelser</a:t>
            </a:r>
            <a:r>
              <a:rPr lang="en-US" sz="1700" dirty="0">
                <a:solidFill>
                  <a:srgbClr val="43270E"/>
                </a:solidFill>
                <a:latin typeface="Montserrat"/>
                <a:ea typeface="Montserrat"/>
                <a:cs typeface="Montserrat"/>
                <a:sym typeface="Montserrat"/>
              </a:rPr>
              <a:t>)</a:t>
            </a:r>
          </a:p>
          <a:p>
            <a:pPr algn="l">
              <a:lnSpc>
                <a:spcPts val="1700"/>
              </a:lnSpc>
            </a:pPr>
            <a:endParaRPr lang="en-US" sz="1700" dirty="0">
              <a:solidFill>
                <a:srgbClr val="43270E"/>
              </a:solidFill>
              <a:latin typeface="Montserrat"/>
              <a:ea typeface="Montserrat"/>
              <a:cs typeface="Montserrat"/>
              <a:sym typeface="Montserrat"/>
            </a:endParaRPr>
          </a:p>
          <a:p>
            <a:pPr algn="l">
              <a:lnSpc>
                <a:spcPts val="1700"/>
              </a:lnSpc>
            </a:pPr>
            <a:r>
              <a:rPr lang="en-US" sz="1700" dirty="0">
                <a:solidFill>
                  <a:srgbClr val="43270E"/>
                </a:solidFill>
                <a:latin typeface="Montserrat"/>
                <a:ea typeface="Montserrat"/>
                <a:cs typeface="Montserrat"/>
                <a:sym typeface="Montserrat"/>
              </a:rPr>
              <a:t>10.     </a:t>
            </a:r>
            <a:r>
              <a:rPr lang="en-US" sz="1700" dirty="0" err="1">
                <a:solidFill>
                  <a:srgbClr val="43270E"/>
                </a:solidFill>
                <a:latin typeface="Montserrat"/>
                <a:ea typeface="Montserrat"/>
                <a:cs typeface="Montserrat"/>
                <a:sym typeface="Montserrat"/>
              </a:rPr>
              <a:t>Prosjektledelse</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byggeledelse</a:t>
            </a:r>
            <a:endParaRPr lang="en-US" sz="1700" dirty="0">
              <a:solidFill>
                <a:srgbClr val="43270E"/>
              </a:solidFill>
              <a:latin typeface="Montserrat"/>
              <a:ea typeface="Montserrat"/>
              <a:cs typeface="Montserrat"/>
              <a:sym typeface="Montserrat"/>
            </a:endParaRPr>
          </a:p>
          <a:p>
            <a:pPr algn="l">
              <a:lnSpc>
                <a:spcPts val="1700"/>
              </a:lnSpc>
            </a:pPr>
            <a:endParaRPr lang="en-US" sz="1700" dirty="0">
              <a:solidFill>
                <a:srgbClr val="43270E"/>
              </a:solidFill>
              <a:latin typeface="Montserrat"/>
              <a:ea typeface="Montserrat"/>
              <a:cs typeface="Montserrat"/>
              <a:sym typeface="Montserrat"/>
            </a:endParaRPr>
          </a:p>
          <a:p>
            <a:pPr algn="l">
              <a:lnSpc>
                <a:spcPts val="1700"/>
              </a:lnSpc>
            </a:pPr>
            <a:r>
              <a:rPr lang="en-US" sz="1700" dirty="0">
                <a:solidFill>
                  <a:srgbClr val="43270E"/>
                </a:solidFill>
                <a:latin typeface="Montserrat"/>
                <a:ea typeface="Montserrat"/>
                <a:cs typeface="Montserrat"/>
                <a:sym typeface="Montserrat"/>
              </a:rPr>
              <a:t>11.     </a:t>
            </a:r>
            <a:r>
              <a:rPr lang="en-US" sz="1700" dirty="0" err="1">
                <a:solidFill>
                  <a:srgbClr val="43270E"/>
                </a:solidFill>
                <a:latin typeface="Montserrat"/>
                <a:ea typeface="Montserrat"/>
                <a:cs typeface="Montserrat"/>
                <a:sym typeface="Montserrat"/>
              </a:rPr>
              <a:t>Oppstart</a:t>
            </a:r>
            <a:r>
              <a:rPr lang="en-US" sz="1700" dirty="0">
                <a:solidFill>
                  <a:srgbClr val="43270E"/>
                </a:solidFill>
                <a:latin typeface="Montserrat"/>
                <a:ea typeface="Montserrat"/>
                <a:cs typeface="Montserrat"/>
                <a:sym typeface="Montserrat"/>
              </a:rPr>
              <a:t> drift (</a:t>
            </a:r>
            <a:r>
              <a:rPr lang="en-US" sz="1700" dirty="0" err="1">
                <a:solidFill>
                  <a:srgbClr val="43270E"/>
                </a:solidFill>
                <a:latin typeface="Montserrat"/>
                <a:ea typeface="Montserrat"/>
                <a:cs typeface="Montserrat"/>
                <a:sym typeface="Montserrat"/>
              </a:rPr>
              <a:t>rekruttering</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opplæring</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åpning</a:t>
            </a:r>
            <a:r>
              <a:rPr lang="en-US" sz="1700" dirty="0">
                <a:solidFill>
                  <a:srgbClr val="43270E"/>
                </a:solidFill>
                <a:latin typeface="Montserrat"/>
                <a:ea typeface="Montserrat"/>
                <a:cs typeface="Montserrat"/>
                <a:sym typeface="Montserrat"/>
              </a:rPr>
              <a:t>)</a:t>
            </a:r>
          </a:p>
          <a:p>
            <a:pPr algn="l">
              <a:lnSpc>
                <a:spcPts val="1700"/>
              </a:lnSpc>
            </a:pPr>
            <a:endParaRPr lang="en-US" sz="1700" dirty="0">
              <a:solidFill>
                <a:srgbClr val="43270E"/>
              </a:solidFill>
              <a:latin typeface="Montserrat"/>
              <a:ea typeface="Montserrat"/>
              <a:cs typeface="Montserrat"/>
              <a:sym typeface="Montserrat"/>
            </a:endParaRPr>
          </a:p>
          <a:p>
            <a:pPr algn="l">
              <a:lnSpc>
                <a:spcPts val="1700"/>
              </a:lnSpc>
            </a:pPr>
            <a:r>
              <a:rPr lang="en-US" sz="1700" dirty="0">
                <a:solidFill>
                  <a:srgbClr val="43270E"/>
                </a:solidFill>
                <a:latin typeface="Montserrat"/>
                <a:ea typeface="Montserrat"/>
                <a:cs typeface="Montserrat"/>
                <a:sym typeface="Montserrat"/>
              </a:rPr>
              <a:t>12.     </a:t>
            </a:r>
            <a:r>
              <a:rPr lang="en-US" sz="1700" dirty="0" err="1">
                <a:solidFill>
                  <a:srgbClr val="43270E"/>
                </a:solidFill>
                <a:latin typeface="Montserrat"/>
                <a:ea typeface="Montserrat"/>
                <a:cs typeface="Montserrat"/>
                <a:sym typeface="Montserrat"/>
              </a:rPr>
              <a:t>Uforutsett</a:t>
            </a:r>
            <a:r>
              <a:rPr lang="en-US" sz="1700" dirty="0">
                <a:solidFill>
                  <a:srgbClr val="43270E"/>
                </a:solidFill>
                <a:latin typeface="Montserrat"/>
                <a:ea typeface="Montserrat"/>
                <a:cs typeface="Montserrat"/>
                <a:sym typeface="Montserrat"/>
              </a:rPr>
              <a:t>/reserve (10–15%)</a:t>
            </a:r>
          </a:p>
          <a:p>
            <a:pPr algn="l">
              <a:lnSpc>
                <a:spcPts val="1700"/>
              </a:lnSpc>
            </a:pPr>
            <a:endParaRPr lang="en-US" sz="1700" dirty="0">
              <a:solidFill>
                <a:srgbClr val="43270E"/>
              </a:solidFill>
              <a:latin typeface="Montserrat"/>
              <a:ea typeface="Montserrat"/>
              <a:cs typeface="Montserrat"/>
              <a:sym typeface="Montserrat"/>
            </a:endParaRPr>
          </a:p>
          <a:p>
            <a:pPr algn="l">
              <a:lnSpc>
                <a:spcPts val="2227"/>
              </a:lnSpc>
            </a:pPr>
            <a:r>
              <a:rPr lang="en-US" sz="1700" b="1" dirty="0">
                <a:solidFill>
                  <a:srgbClr val="735442"/>
                </a:solidFill>
                <a:latin typeface="Montserrat Bold"/>
                <a:ea typeface="Montserrat Bold"/>
                <a:cs typeface="Montserrat Bold"/>
                <a:sym typeface="Montserrat Bold"/>
              </a:rPr>
              <a:t>Et </a:t>
            </a:r>
            <a:r>
              <a:rPr lang="en-US" sz="1700" b="1" dirty="0" err="1">
                <a:solidFill>
                  <a:srgbClr val="735442"/>
                </a:solidFill>
                <a:latin typeface="Montserrat Bold"/>
                <a:ea typeface="Montserrat Bold"/>
                <a:cs typeface="Montserrat Bold"/>
                <a:sym typeface="Montserrat Bold"/>
              </a:rPr>
              <a:t>realistisk</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bilde</a:t>
            </a:r>
            <a:r>
              <a:rPr lang="en-US" sz="1700" b="1" dirty="0">
                <a:solidFill>
                  <a:srgbClr val="735442"/>
                </a:solidFill>
                <a:latin typeface="Montserrat Bold"/>
                <a:ea typeface="Montserrat Bold"/>
                <a:cs typeface="Montserrat Bold"/>
                <a:sym typeface="Montserrat Bold"/>
              </a:rPr>
              <a:t> av </a:t>
            </a:r>
            <a:r>
              <a:rPr lang="en-US" sz="1700" b="1" dirty="0" err="1">
                <a:solidFill>
                  <a:srgbClr val="735442"/>
                </a:solidFill>
                <a:latin typeface="Montserrat Bold"/>
                <a:ea typeface="Montserrat Bold"/>
                <a:cs typeface="Montserrat Bold"/>
                <a:sym typeface="Montserrat Bold"/>
              </a:rPr>
              <a:t>nødvendige</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investeringer</a:t>
            </a:r>
            <a:r>
              <a:rPr lang="en-US" sz="1700" b="1" dirty="0">
                <a:solidFill>
                  <a:srgbClr val="735442"/>
                </a:solidFill>
                <a:latin typeface="Montserrat Bold"/>
                <a:ea typeface="Montserrat Bold"/>
                <a:cs typeface="Montserrat Bold"/>
                <a:sym typeface="Montserrat Bold"/>
              </a:rPr>
              <a:t> og </a:t>
            </a:r>
            <a:r>
              <a:rPr lang="en-US" sz="1700" b="1" dirty="0" err="1">
                <a:solidFill>
                  <a:srgbClr val="735442"/>
                </a:solidFill>
                <a:latin typeface="Montserrat Bold"/>
                <a:ea typeface="Montserrat Bold"/>
                <a:cs typeface="Montserrat Bold"/>
                <a:sym typeface="Montserrat Bold"/>
              </a:rPr>
              <a:t>kostnader</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vil</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bli</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grundig</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kartlagt</a:t>
            </a:r>
            <a:r>
              <a:rPr lang="en-US" sz="1700" b="1" dirty="0">
                <a:solidFill>
                  <a:srgbClr val="735442"/>
                </a:solidFill>
                <a:latin typeface="Montserrat Bold"/>
                <a:ea typeface="Montserrat Bold"/>
                <a:cs typeface="Montserrat Bold"/>
                <a:sym typeface="Montserrat Bold"/>
              </a:rPr>
              <a:t> og </a:t>
            </a:r>
            <a:r>
              <a:rPr lang="en-US" sz="1700" b="1" dirty="0" err="1">
                <a:solidFill>
                  <a:srgbClr val="735442"/>
                </a:solidFill>
                <a:latin typeface="Montserrat Bold"/>
                <a:ea typeface="Montserrat Bold"/>
                <a:cs typeface="Montserrat Bold"/>
                <a:sym typeface="Montserrat Bold"/>
              </a:rPr>
              <a:t>kvalitetssikret</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gjennom</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en</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mulighetsstudie</a:t>
            </a:r>
            <a:r>
              <a:rPr lang="en-US" sz="1700" b="1" dirty="0">
                <a:solidFill>
                  <a:srgbClr val="735442"/>
                </a:solidFill>
                <a:latin typeface="Montserrat Bold"/>
                <a:ea typeface="Montserrat Bold"/>
                <a:cs typeface="Montserrat Bold"/>
                <a:sym typeface="Montserrat Bold"/>
              </a:rPr>
              <a:t> og et </a:t>
            </a:r>
            <a:r>
              <a:rPr lang="en-US" sz="1700" b="1" dirty="0" err="1">
                <a:solidFill>
                  <a:srgbClr val="735442"/>
                </a:solidFill>
                <a:latin typeface="Montserrat Bold"/>
                <a:ea typeface="Montserrat Bold"/>
                <a:cs typeface="Montserrat Bold"/>
                <a:sym typeface="Montserrat Bold"/>
              </a:rPr>
              <a:t>forprosjekt</a:t>
            </a:r>
            <a:r>
              <a:rPr lang="en-US" sz="1700" b="1" dirty="0">
                <a:solidFill>
                  <a:srgbClr val="735442"/>
                </a:solidFill>
                <a:latin typeface="Montserrat Bold"/>
                <a:ea typeface="Montserrat Bold"/>
                <a:cs typeface="Montserrat Bold"/>
                <a:sym typeface="Montserrat Bold"/>
              </a:rPr>
              <a:t>.</a:t>
            </a:r>
          </a:p>
          <a:p>
            <a:pPr algn="ctr">
              <a:lnSpc>
                <a:spcPts val="2040"/>
              </a:lnSpc>
              <a:spcBef>
                <a:spcPct val="0"/>
              </a:spcBef>
            </a:pPr>
            <a:endParaRPr lang="en-US" sz="1700" b="1" dirty="0">
              <a:solidFill>
                <a:srgbClr val="735442"/>
              </a:solidFill>
              <a:latin typeface="Montserrat Bold"/>
              <a:ea typeface="Montserrat Bold"/>
              <a:cs typeface="Montserrat Bold"/>
              <a:sym typeface="Montserrat Bold"/>
            </a:endParaRPr>
          </a:p>
        </p:txBody>
      </p:sp>
      <p:sp>
        <p:nvSpPr>
          <p:cNvPr id="5" name="TextBox 5"/>
          <p:cNvSpPr txBox="1"/>
          <p:nvPr/>
        </p:nvSpPr>
        <p:spPr>
          <a:xfrm>
            <a:off x="2625143" y="1734378"/>
            <a:ext cx="5258926" cy="272789"/>
          </a:xfrm>
          <a:prstGeom prst="rect">
            <a:avLst/>
          </a:prstGeom>
        </p:spPr>
        <p:txBody>
          <a:bodyPr lIns="0" tIns="0" rIns="0" bIns="0" rtlCol="0" anchor="t">
            <a:spAutoFit/>
          </a:bodyPr>
          <a:lstStyle/>
          <a:p>
            <a:pPr algn="l">
              <a:lnSpc>
                <a:spcPts val="2196"/>
              </a:lnSpc>
              <a:spcBef>
                <a:spcPct val="0"/>
              </a:spcBef>
            </a:pPr>
            <a:r>
              <a:rPr lang="en-US" sz="1830">
                <a:solidFill>
                  <a:srgbClr val="43270E"/>
                </a:solidFill>
                <a:latin typeface="Montserrat"/>
                <a:ea typeface="Montserrat"/>
                <a:cs typeface="Montserrat"/>
                <a:sym typeface="Montserrat"/>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0287000"/>
          </a:xfrm>
          <a:prstGeom prst="rect">
            <a:avLst/>
          </a:prstGeom>
          <a:solidFill>
            <a:srgbClr val="FDFEEC"/>
          </a:solidFill>
        </p:spPr>
        <p:txBody>
          <a:bodyPr/>
          <a:lstStyle/>
          <a:p>
            <a:endParaRPr lang="nb-NO"/>
          </a:p>
        </p:txBody>
      </p:sp>
      <p:sp>
        <p:nvSpPr>
          <p:cNvPr id="3" name="TextBox 3"/>
          <p:cNvSpPr txBox="1"/>
          <p:nvPr/>
        </p:nvSpPr>
        <p:spPr>
          <a:xfrm>
            <a:off x="1028700" y="942975"/>
            <a:ext cx="4535694" cy="1657350"/>
          </a:xfrm>
          <a:prstGeom prst="rect">
            <a:avLst/>
          </a:prstGeom>
        </p:spPr>
        <p:txBody>
          <a:bodyPr lIns="0" tIns="0" rIns="0" bIns="0" rtlCol="0" anchor="t">
            <a:spAutoFit/>
          </a:bodyPr>
          <a:lstStyle/>
          <a:p>
            <a:pPr algn="l">
              <a:lnSpc>
                <a:spcPts val="4518"/>
              </a:lnSpc>
            </a:pPr>
            <a:r>
              <a:rPr lang="en-US" sz="3765">
                <a:solidFill>
                  <a:srgbClr val="925520"/>
                </a:solidFill>
                <a:latin typeface="Old Standard"/>
                <a:ea typeface="Old Standard"/>
                <a:cs typeface="Old Standard"/>
                <a:sym typeface="Old Standard"/>
              </a:rPr>
              <a:t>Mulige</a:t>
            </a:r>
          </a:p>
          <a:p>
            <a:pPr algn="l">
              <a:lnSpc>
                <a:spcPts val="7938"/>
              </a:lnSpc>
            </a:pPr>
            <a:r>
              <a:rPr lang="en-US" sz="6615">
                <a:solidFill>
                  <a:srgbClr val="925520"/>
                </a:solidFill>
                <a:latin typeface="Old Standard"/>
                <a:ea typeface="Old Standard"/>
                <a:cs typeface="Old Standard"/>
                <a:sym typeface="Old Standard"/>
              </a:rPr>
              <a:t>inntekter</a:t>
            </a:r>
          </a:p>
        </p:txBody>
      </p:sp>
      <p:sp>
        <p:nvSpPr>
          <p:cNvPr id="4" name="TextBox 4"/>
          <p:cNvSpPr txBox="1"/>
          <p:nvPr/>
        </p:nvSpPr>
        <p:spPr>
          <a:xfrm>
            <a:off x="7700460" y="1848189"/>
            <a:ext cx="8066087" cy="7810500"/>
          </a:xfrm>
          <a:prstGeom prst="rect">
            <a:avLst/>
          </a:prstGeom>
        </p:spPr>
        <p:txBody>
          <a:bodyPr lIns="0" tIns="0" rIns="0" bIns="0" rtlCol="0" anchor="t">
            <a:spAutoFit/>
          </a:bodyPr>
          <a:lstStyle/>
          <a:p>
            <a:pPr algn="l">
              <a:lnSpc>
                <a:spcPts val="2040"/>
              </a:lnSpc>
            </a:pPr>
            <a:endParaRPr dirty="0"/>
          </a:p>
          <a:p>
            <a:pPr algn="l">
              <a:lnSpc>
                <a:spcPts val="1700"/>
              </a:lnSpc>
            </a:pPr>
            <a:endParaRPr dirty="0"/>
          </a:p>
          <a:p>
            <a:pPr algn="l">
              <a:lnSpc>
                <a:spcPts val="1700"/>
              </a:lnSpc>
            </a:pPr>
            <a:r>
              <a:rPr lang="en-US" sz="1700" dirty="0">
                <a:solidFill>
                  <a:srgbClr val="43270E"/>
                </a:solidFill>
                <a:latin typeface="Montserrat"/>
                <a:ea typeface="Montserrat"/>
                <a:cs typeface="Montserrat"/>
                <a:sym typeface="Montserrat"/>
              </a:rPr>
              <a:t>1.     </a:t>
            </a:r>
            <a:r>
              <a:rPr lang="en-US" sz="1700" dirty="0" err="1">
                <a:solidFill>
                  <a:srgbClr val="43270E"/>
                </a:solidFill>
                <a:latin typeface="Montserrat"/>
                <a:ea typeface="Montserrat"/>
                <a:cs typeface="Montserrat"/>
                <a:sym typeface="Montserrat"/>
              </a:rPr>
              <a:t>Billettinntekter</a:t>
            </a:r>
            <a:r>
              <a:rPr lang="en-US" sz="1700" dirty="0">
                <a:solidFill>
                  <a:srgbClr val="43270E"/>
                </a:solidFill>
                <a:latin typeface="Montserrat"/>
                <a:ea typeface="Montserrat"/>
                <a:cs typeface="Montserrat"/>
                <a:sym typeface="Montserrat"/>
              </a:rPr>
              <a:t> </a:t>
            </a:r>
          </a:p>
          <a:p>
            <a:pPr algn="l">
              <a:lnSpc>
                <a:spcPts val="1700"/>
              </a:lnSpc>
            </a:pPr>
            <a:endParaRPr lang="en-US" sz="1700" dirty="0">
              <a:solidFill>
                <a:srgbClr val="43270E"/>
              </a:solidFill>
              <a:latin typeface="Montserrat"/>
              <a:ea typeface="Montserrat"/>
              <a:cs typeface="Montserrat"/>
              <a:sym typeface="Montserrat"/>
            </a:endParaRPr>
          </a:p>
          <a:p>
            <a:pPr algn="l">
              <a:lnSpc>
                <a:spcPts val="2006"/>
              </a:lnSpc>
            </a:pPr>
            <a:r>
              <a:rPr lang="en-US" sz="1700" dirty="0">
                <a:solidFill>
                  <a:srgbClr val="43270E"/>
                </a:solidFill>
                <a:latin typeface="Montserrat"/>
                <a:ea typeface="Montserrat"/>
                <a:cs typeface="Montserrat"/>
                <a:sym typeface="Montserrat"/>
              </a:rPr>
              <a:t>2.     </a:t>
            </a:r>
            <a:r>
              <a:rPr lang="en-US" sz="1700" dirty="0" err="1">
                <a:solidFill>
                  <a:srgbClr val="43270E"/>
                </a:solidFill>
                <a:latin typeface="Montserrat"/>
                <a:ea typeface="Montserrat"/>
                <a:cs typeface="Montserrat"/>
                <a:sym typeface="Montserrat"/>
              </a:rPr>
              <a:t>Kafé</a:t>
            </a:r>
            <a:r>
              <a:rPr lang="en-US" sz="1700" dirty="0">
                <a:solidFill>
                  <a:srgbClr val="43270E"/>
                </a:solidFill>
                <a:latin typeface="Montserrat"/>
                <a:ea typeface="Montserrat"/>
                <a:cs typeface="Montserrat"/>
                <a:sym typeface="Montserrat"/>
              </a:rPr>
              <a:t> med </a:t>
            </a:r>
            <a:r>
              <a:rPr lang="en-US" sz="1700" dirty="0" err="1">
                <a:solidFill>
                  <a:srgbClr val="43270E"/>
                </a:solidFill>
                <a:latin typeface="Montserrat"/>
                <a:ea typeface="Montserrat"/>
                <a:cs typeface="Montserrat"/>
                <a:sym typeface="Montserrat"/>
              </a:rPr>
              <a:t>servering</a:t>
            </a:r>
            <a:r>
              <a:rPr lang="en-US" sz="1700" dirty="0">
                <a:solidFill>
                  <a:srgbClr val="43270E"/>
                </a:solidFill>
                <a:latin typeface="Montserrat"/>
                <a:ea typeface="Montserrat"/>
                <a:cs typeface="Montserrat"/>
                <a:sym typeface="Montserrat"/>
              </a:rPr>
              <a:t> av </a:t>
            </a:r>
            <a:r>
              <a:rPr lang="en-US" sz="1700" dirty="0" err="1">
                <a:solidFill>
                  <a:srgbClr val="43270E"/>
                </a:solidFill>
                <a:latin typeface="Montserrat"/>
                <a:ea typeface="Montserrat"/>
                <a:cs typeface="Montserrat"/>
                <a:sym typeface="Montserrat"/>
              </a:rPr>
              <a:t>lunsj</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kaffe</a:t>
            </a:r>
            <a:r>
              <a:rPr lang="en-US" sz="1700" dirty="0">
                <a:solidFill>
                  <a:srgbClr val="43270E"/>
                </a:solidFill>
                <a:latin typeface="Montserrat"/>
                <a:ea typeface="Montserrat"/>
                <a:cs typeface="Montserrat"/>
                <a:sym typeface="Montserrat"/>
              </a:rPr>
              <a:t>/</a:t>
            </a:r>
            <a:r>
              <a:rPr lang="en-US" sz="1700" dirty="0" err="1">
                <a:solidFill>
                  <a:srgbClr val="43270E"/>
                </a:solidFill>
                <a:latin typeface="Montserrat"/>
                <a:ea typeface="Montserrat"/>
                <a:cs typeface="Montserrat"/>
                <a:sym typeface="Montserrat"/>
              </a:rPr>
              <a:t>te</a:t>
            </a:r>
            <a:r>
              <a:rPr lang="en-US" sz="1700" dirty="0">
                <a:solidFill>
                  <a:srgbClr val="43270E"/>
                </a:solidFill>
                <a:latin typeface="Montserrat"/>
                <a:ea typeface="Montserrat"/>
                <a:cs typeface="Montserrat"/>
                <a:sym typeface="Montserrat"/>
              </a:rPr>
              <a:t>/</a:t>
            </a:r>
            <a:r>
              <a:rPr lang="en-US" sz="1700" dirty="0" err="1">
                <a:solidFill>
                  <a:srgbClr val="43270E"/>
                </a:solidFill>
                <a:latin typeface="Montserrat"/>
                <a:ea typeface="Montserrat"/>
                <a:cs typeface="Montserrat"/>
                <a:sym typeface="Montserrat"/>
              </a:rPr>
              <a:t>mineralvann</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kaker</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lokalmat</a:t>
            </a:r>
            <a:r>
              <a:rPr lang="en-US" sz="1700" dirty="0">
                <a:solidFill>
                  <a:srgbClr val="43270E"/>
                </a:solidFill>
                <a:latin typeface="Montserrat"/>
                <a:ea typeface="Montserrat"/>
                <a:cs typeface="Montserrat"/>
                <a:sym typeface="Montserrat"/>
              </a:rPr>
              <a:t>,</a:t>
            </a:r>
          </a:p>
          <a:p>
            <a:pPr algn="l">
              <a:lnSpc>
                <a:spcPts val="2006"/>
              </a:lnSpc>
            </a:pPr>
            <a:r>
              <a:rPr lang="en-US" sz="1700" dirty="0">
                <a:solidFill>
                  <a:srgbClr val="43270E"/>
                </a:solidFill>
                <a:latin typeface="Montserrat"/>
                <a:ea typeface="Montserrat"/>
                <a:cs typeface="Montserrat"/>
                <a:sym typeface="Montserrat"/>
              </a:rPr>
              <a:t>        med </a:t>
            </a:r>
            <a:r>
              <a:rPr lang="en-US" sz="1700" dirty="0" err="1">
                <a:solidFill>
                  <a:srgbClr val="43270E"/>
                </a:solidFill>
                <a:latin typeface="Montserrat"/>
                <a:ea typeface="Montserrat"/>
                <a:cs typeface="Montserrat"/>
                <a:sym typeface="Montserrat"/>
              </a:rPr>
              <a:t>sesongmeny</a:t>
            </a:r>
            <a:r>
              <a:rPr lang="en-US" sz="1700" dirty="0">
                <a:solidFill>
                  <a:srgbClr val="43270E"/>
                </a:solidFill>
                <a:latin typeface="Montserrat"/>
                <a:ea typeface="Montserrat"/>
                <a:cs typeface="Montserrat"/>
                <a:sym typeface="Montserrat"/>
              </a:rPr>
              <a:t>. Arrangementservering.</a:t>
            </a:r>
          </a:p>
          <a:p>
            <a:pPr algn="l">
              <a:lnSpc>
                <a:spcPts val="2006"/>
              </a:lnSpc>
            </a:pPr>
            <a:endParaRPr lang="en-US" sz="1700" dirty="0">
              <a:solidFill>
                <a:srgbClr val="43270E"/>
              </a:solidFill>
              <a:latin typeface="Montserrat"/>
              <a:ea typeface="Montserrat"/>
              <a:cs typeface="Montserrat"/>
              <a:sym typeface="Montserrat"/>
            </a:endParaRPr>
          </a:p>
          <a:p>
            <a:pPr algn="l">
              <a:lnSpc>
                <a:spcPts val="2142"/>
              </a:lnSpc>
            </a:pPr>
            <a:r>
              <a:rPr lang="en-US" sz="1700" dirty="0">
                <a:solidFill>
                  <a:srgbClr val="43270E"/>
                </a:solidFill>
                <a:latin typeface="Montserrat"/>
                <a:ea typeface="Montserrat"/>
                <a:cs typeface="Montserrat"/>
                <a:sym typeface="Montserrat"/>
              </a:rPr>
              <a:t>3.     </a:t>
            </a:r>
            <a:r>
              <a:rPr lang="en-US" sz="1700" dirty="0" err="1">
                <a:solidFill>
                  <a:srgbClr val="43270E"/>
                </a:solidFill>
                <a:latin typeface="Montserrat"/>
                <a:ea typeface="Montserrat"/>
                <a:cs typeface="Montserrat"/>
                <a:sym typeface="Montserrat"/>
              </a:rPr>
              <a:t>Museumsshop</a:t>
            </a:r>
            <a:r>
              <a:rPr lang="en-US" sz="1700" dirty="0">
                <a:solidFill>
                  <a:srgbClr val="43270E"/>
                </a:solidFill>
                <a:latin typeface="Montserrat"/>
                <a:ea typeface="Montserrat"/>
                <a:cs typeface="Montserrat"/>
                <a:sym typeface="Montserrat"/>
              </a:rPr>
              <a:t> - </a:t>
            </a:r>
            <a:r>
              <a:rPr lang="en-US" sz="1700" dirty="0" err="1">
                <a:solidFill>
                  <a:srgbClr val="43270E"/>
                </a:solidFill>
                <a:latin typeface="Montserrat"/>
                <a:ea typeface="Montserrat"/>
                <a:cs typeface="Montserrat"/>
                <a:sym typeface="Montserrat"/>
              </a:rPr>
              <a:t>Wergelandbøker</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litteratur</a:t>
            </a:r>
            <a:r>
              <a:rPr lang="en-US" sz="1700" dirty="0">
                <a:solidFill>
                  <a:srgbClr val="43270E"/>
                </a:solidFill>
                <a:latin typeface="Montserrat"/>
                <a:ea typeface="Montserrat"/>
                <a:cs typeface="Montserrat"/>
                <a:sym typeface="Montserrat"/>
              </a:rPr>
              <a:t>, kunst og </a:t>
            </a:r>
            <a:r>
              <a:rPr lang="en-US" sz="1700" dirty="0" err="1">
                <a:solidFill>
                  <a:srgbClr val="43270E"/>
                </a:solidFill>
                <a:latin typeface="Montserrat"/>
                <a:ea typeface="Montserrat"/>
                <a:cs typeface="Montserrat"/>
                <a:sym typeface="Montserrat"/>
              </a:rPr>
              <a:t>trykk</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lokale</a:t>
            </a:r>
            <a:endParaRPr lang="en-US" sz="1700" dirty="0">
              <a:solidFill>
                <a:srgbClr val="43270E"/>
              </a:solidFill>
              <a:latin typeface="Montserrat"/>
              <a:ea typeface="Montserrat"/>
              <a:cs typeface="Montserrat"/>
              <a:sym typeface="Montserrat"/>
            </a:endParaRPr>
          </a:p>
          <a:p>
            <a:pPr algn="l">
              <a:lnSpc>
                <a:spcPts val="2142"/>
              </a:lnSpc>
            </a:pP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håndverksprodukter</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frø</a:t>
            </a:r>
            <a:r>
              <a:rPr lang="en-US" sz="1700" dirty="0">
                <a:solidFill>
                  <a:srgbClr val="43270E"/>
                </a:solidFill>
                <a:latin typeface="Montserrat"/>
                <a:ea typeface="Montserrat"/>
                <a:cs typeface="Montserrat"/>
                <a:sym typeface="Montserrat"/>
              </a:rPr>
              <a:t>, planter og </a:t>
            </a:r>
            <a:r>
              <a:rPr lang="en-US" sz="1700" dirty="0" err="1">
                <a:solidFill>
                  <a:srgbClr val="43270E"/>
                </a:solidFill>
                <a:latin typeface="Montserrat"/>
                <a:ea typeface="Montserrat"/>
                <a:cs typeface="Montserrat"/>
                <a:sym typeface="Montserrat"/>
              </a:rPr>
              <a:t>hageprodukter</a:t>
            </a:r>
            <a:endParaRPr lang="en-US" sz="1700" dirty="0">
              <a:solidFill>
                <a:srgbClr val="43270E"/>
              </a:solidFill>
              <a:latin typeface="Montserrat"/>
              <a:ea typeface="Montserrat"/>
              <a:cs typeface="Montserrat"/>
              <a:sym typeface="Montserrat"/>
            </a:endParaRPr>
          </a:p>
          <a:p>
            <a:pPr algn="l">
              <a:lnSpc>
                <a:spcPts val="1700"/>
              </a:lnSpc>
            </a:pPr>
            <a:endParaRPr lang="en-US" sz="1700" dirty="0">
              <a:solidFill>
                <a:srgbClr val="43270E"/>
              </a:solidFill>
              <a:latin typeface="Montserrat"/>
              <a:ea typeface="Montserrat"/>
              <a:cs typeface="Montserrat"/>
              <a:sym typeface="Montserrat"/>
            </a:endParaRPr>
          </a:p>
          <a:p>
            <a:pPr algn="l">
              <a:lnSpc>
                <a:spcPts val="1700"/>
              </a:lnSpc>
            </a:pPr>
            <a:r>
              <a:rPr lang="en-US" sz="1700" dirty="0">
                <a:solidFill>
                  <a:srgbClr val="43270E"/>
                </a:solidFill>
                <a:latin typeface="Montserrat"/>
                <a:ea typeface="Montserrat"/>
                <a:cs typeface="Montserrat"/>
                <a:sym typeface="Montserrat"/>
              </a:rPr>
              <a:t>4.     Kurs, </a:t>
            </a:r>
            <a:r>
              <a:rPr lang="en-US" sz="1700" dirty="0" err="1">
                <a:solidFill>
                  <a:srgbClr val="43270E"/>
                </a:solidFill>
                <a:latin typeface="Montserrat"/>
                <a:ea typeface="Montserrat"/>
                <a:cs typeface="Montserrat"/>
                <a:sym typeface="Montserrat"/>
              </a:rPr>
              <a:t>foredrag</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skoleopplegg</a:t>
            </a:r>
            <a:endParaRPr lang="en-US" sz="1700" dirty="0">
              <a:solidFill>
                <a:srgbClr val="43270E"/>
              </a:solidFill>
              <a:latin typeface="Montserrat"/>
              <a:ea typeface="Montserrat"/>
              <a:cs typeface="Montserrat"/>
              <a:sym typeface="Montserrat"/>
            </a:endParaRPr>
          </a:p>
          <a:p>
            <a:pPr algn="l">
              <a:lnSpc>
                <a:spcPts val="1700"/>
              </a:lnSpc>
            </a:pPr>
            <a:endParaRPr lang="en-US" sz="1700" dirty="0">
              <a:solidFill>
                <a:srgbClr val="43270E"/>
              </a:solidFill>
              <a:latin typeface="Montserrat"/>
              <a:ea typeface="Montserrat"/>
              <a:cs typeface="Montserrat"/>
              <a:sym typeface="Montserrat"/>
            </a:endParaRPr>
          </a:p>
          <a:p>
            <a:pPr algn="l">
              <a:lnSpc>
                <a:spcPts val="2057"/>
              </a:lnSpc>
            </a:pPr>
            <a:r>
              <a:rPr lang="en-US" sz="1700" dirty="0">
                <a:solidFill>
                  <a:srgbClr val="43270E"/>
                </a:solidFill>
                <a:latin typeface="Montserrat"/>
                <a:ea typeface="Montserrat"/>
                <a:cs typeface="Montserrat"/>
                <a:sym typeface="Montserrat"/>
              </a:rPr>
              <a:t>5.     </a:t>
            </a:r>
            <a:r>
              <a:rPr lang="en-US" sz="1700" dirty="0" err="1">
                <a:solidFill>
                  <a:srgbClr val="43270E"/>
                </a:solidFill>
                <a:latin typeface="Montserrat"/>
                <a:ea typeface="Montserrat"/>
                <a:cs typeface="Montserrat"/>
                <a:sym typeface="Montserrat"/>
              </a:rPr>
              <a:t>Arrangementer</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kulturprogram</a:t>
            </a:r>
            <a:r>
              <a:rPr lang="en-US" sz="1700" dirty="0">
                <a:solidFill>
                  <a:srgbClr val="43270E"/>
                </a:solidFill>
                <a:latin typeface="Montserrat"/>
                <a:ea typeface="Montserrat"/>
                <a:cs typeface="Montserrat"/>
                <a:sym typeface="Montserrat"/>
              </a:rPr>
              <a:t> - </a:t>
            </a:r>
            <a:r>
              <a:rPr lang="en-US" sz="1700" dirty="0" err="1">
                <a:solidFill>
                  <a:srgbClr val="43270E"/>
                </a:solidFill>
                <a:latin typeface="Montserrat"/>
                <a:ea typeface="Montserrat"/>
                <a:cs typeface="Montserrat"/>
                <a:sym typeface="Montserrat"/>
              </a:rPr>
              <a:t>konserter</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foredrag</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debatter</a:t>
            </a:r>
            <a:r>
              <a:rPr lang="en-US" sz="1700" dirty="0">
                <a:solidFill>
                  <a:srgbClr val="43270E"/>
                </a:solidFill>
                <a:latin typeface="Montserrat"/>
                <a:ea typeface="Montserrat"/>
                <a:cs typeface="Montserrat"/>
                <a:sym typeface="Montserrat"/>
              </a:rPr>
              <a:t>,</a:t>
            </a:r>
          </a:p>
          <a:p>
            <a:pPr algn="l">
              <a:lnSpc>
                <a:spcPts val="2057"/>
              </a:lnSpc>
            </a:pP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festivaler</a:t>
            </a:r>
            <a:endParaRPr lang="en-US" sz="1700" dirty="0">
              <a:solidFill>
                <a:srgbClr val="43270E"/>
              </a:solidFill>
              <a:latin typeface="Montserrat"/>
              <a:ea typeface="Montserrat"/>
              <a:cs typeface="Montserrat"/>
              <a:sym typeface="Montserrat"/>
            </a:endParaRPr>
          </a:p>
          <a:p>
            <a:pPr algn="l">
              <a:lnSpc>
                <a:spcPts val="1700"/>
              </a:lnSpc>
            </a:pPr>
            <a:endParaRPr lang="en-US" sz="1700" dirty="0">
              <a:solidFill>
                <a:srgbClr val="43270E"/>
              </a:solidFill>
              <a:latin typeface="Montserrat"/>
              <a:ea typeface="Montserrat"/>
              <a:cs typeface="Montserrat"/>
              <a:sym typeface="Montserrat"/>
            </a:endParaRPr>
          </a:p>
          <a:p>
            <a:pPr algn="l">
              <a:lnSpc>
                <a:spcPts val="2193"/>
              </a:lnSpc>
            </a:pPr>
            <a:r>
              <a:rPr lang="en-US" sz="1700" dirty="0">
                <a:solidFill>
                  <a:srgbClr val="43270E"/>
                </a:solidFill>
                <a:latin typeface="Montserrat"/>
                <a:ea typeface="Montserrat"/>
                <a:cs typeface="Montserrat"/>
                <a:sym typeface="Montserrat"/>
              </a:rPr>
              <a:t>6.     </a:t>
            </a:r>
            <a:r>
              <a:rPr lang="en-US" sz="1700" dirty="0" err="1">
                <a:solidFill>
                  <a:srgbClr val="43270E"/>
                </a:solidFill>
                <a:latin typeface="Montserrat"/>
                <a:ea typeface="Montserrat"/>
                <a:cs typeface="Montserrat"/>
                <a:sym typeface="Montserrat"/>
              </a:rPr>
              <a:t>Utleie</a:t>
            </a:r>
            <a:r>
              <a:rPr lang="en-US" sz="1700" dirty="0">
                <a:solidFill>
                  <a:srgbClr val="43270E"/>
                </a:solidFill>
                <a:latin typeface="Montserrat"/>
                <a:ea typeface="Montserrat"/>
                <a:cs typeface="Montserrat"/>
                <a:sym typeface="Montserrat"/>
              </a:rPr>
              <a:t> av </a:t>
            </a:r>
            <a:r>
              <a:rPr lang="en-US" sz="1700" dirty="0" err="1">
                <a:solidFill>
                  <a:srgbClr val="43270E"/>
                </a:solidFill>
                <a:latin typeface="Montserrat"/>
                <a:ea typeface="Montserrat"/>
                <a:cs typeface="Montserrat"/>
                <a:sym typeface="Montserrat"/>
              </a:rPr>
              <a:t>lokaler</a:t>
            </a:r>
            <a:r>
              <a:rPr lang="en-US" sz="1700" dirty="0">
                <a:solidFill>
                  <a:srgbClr val="43270E"/>
                </a:solidFill>
                <a:latin typeface="Montserrat"/>
                <a:ea typeface="Montserrat"/>
                <a:cs typeface="Montserrat"/>
                <a:sym typeface="Montserrat"/>
              </a:rPr>
              <a:t> - </a:t>
            </a:r>
            <a:r>
              <a:rPr lang="en-US" sz="1700" dirty="0" err="1">
                <a:solidFill>
                  <a:srgbClr val="43270E"/>
                </a:solidFill>
                <a:latin typeface="Montserrat"/>
                <a:ea typeface="Montserrat"/>
                <a:cs typeface="Montserrat"/>
                <a:sym typeface="Montserrat"/>
              </a:rPr>
              <a:t>møter</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seminarer</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kurs</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konferanser</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bryllup</a:t>
            </a:r>
            <a:endParaRPr lang="en-US" sz="1700" dirty="0">
              <a:solidFill>
                <a:srgbClr val="43270E"/>
              </a:solidFill>
              <a:latin typeface="Montserrat"/>
              <a:ea typeface="Montserrat"/>
              <a:cs typeface="Montserrat"/>
              <a:sym typeface="Montserrat"/>
            </a:endParaRPr>
          </a:p>
          <a:p>
            <a:pPr algn="l">
              <a:lnSpc>
                <a:spcPts val="2193"/>
              </a:lnSpc>
            </a:pP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selskap</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dansesal</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kunstneropphold</a:t>
            </a:r>
            <a:endParaRPr lang="en-US" sz="1700" dirty="0">
              <a:solidFill>
                <a:srgbClr val="43270E"/>
              </a:solidFill>
              <a:latin typeface="Montserrat"/>
              <a:ea typeface="Montserrat"/>
              <a:cs typeface="Montserrat"/>
              <a:sym typeface="Montserrat"/>
            </a:endParaRPr>
          </a:p>
          <a:p>
            <a:pPr algn="l">
              <a:lnSpc>
                <a:spcPts val="1700"/>
              </a:lnSpc>
            </a:pPr>
            <a:endParaRPr lang="en-US" sz="1700" dirty="0">
              <a:solidFill>
                <a:srgbClr val="43270E"/>
              </a:solidFill>
              <a:latin typeface="Montserrat"/>
              <a:ea typeface="Montserrat"/>
              <a:cs typeface="Montserrat"/>
              <a:sym typeface="Montserrat"/>
            </a:endParaRPr>
          </a:p>
          <a:p>
            <a:pPr algn="l">
              <a:lnSpc>
                <a:spcPts val="1700"/>
              </a:lnSpc>
            </a:pPr>
            <a:r>
              <a:rPr lang="en-US" sz="1700" dirty="0">
                <a:solidFill>
                  <a:srgbClr val="43270E"/>
                </a:solidFill>
                <a:latin typeface="Montserrat"/>
                <a:ea typeface="Montserrat"/>
                <a:cs typeface="Montserrat"/>
                <a:sym typeface="Montserrat"/>
              </a:rPr>
              <a:t>7.     Hage, </a:t>
            </a:r>
            <a:r>
              <a:rPr lang="en-US" sz="1700" dirty="0" err="1">
                <a:solidFill>
                  <a:srgbClr val="43270E"/>
                </a:solidFill>
                <a:latin typeface="Montserrat"/>
                <a:ea typeface="Montserrat"/>
                <a:cs typeface="Montserrat"/>
                <a:sym typeface="Montserrat"/>
              </a:rPr>
              <a:t>veksthus</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opplevelser</a:t>
            </a:r>
            <a:r>
              <a:rPr lang="en-US" sz="1700" dirty="0">
                <a:solidFill>
                  <a:srgbClr val="43270E"/>
                </a:solidFill>
                <a:latin typeface="Montserrat"/>
                <a:ea typeface="Montserrat"/>
                <a:cs typeface="Montserrat"/>
                <a:sym typeface="Montserrat"/>
              </a:rPr>
              <a:t> - </a:t>
            </a:r>
            <a:r>
              <a:rPr lang="en-US" sz="1700" dirty="0" err="1">
                <a:solidFill>
                  <a:srgbClr val="43270E"/>
                </a:solidFill>
                <a:latin typeface="Montserrat"/>
                <a:ea typeface="Montserrat"/>
                <a:cs typeface="Montserrat"/>
                <a:sym typeface="Montserrat"/>
              </a:rPr>
              <a:t>opplevelsesarrangementer</a:t>
            </a:r>
            <a:endParaRPr lang="en-US" sz="1700" dirty="0">
              <a:solidFill>
                <a:srgbClr val="43270E"/>
              </a:solidFill>
              <a:latin typeface="Montserrat"/>
              <a:ea typeface="Montserrat"/>
              <a:cs typeface="Montserrat"/>
              <a:sym typeface="Montserrat"/>
            </a:endParaRPr>
          </a:p>
          <a:p>
            <a:pPr algn="l">
              <a:lnSpc>
                <a:spcPts val="1700"/>
              </a:lnSpc>
            </a:pPr>
            <a:endParaRPr lang="en-US" sz="1700" dirty="0">
              <a:solidFill>
                <a:srgbClr val="43270E"/>
              </a:solidFill>
              <a:latin typeface="Montserrat"/>
              <a:ea typeface="Montserrat"/>
              <a:cs typeface="Montserrat"/>
              <a:sym typeface="Montserrat"/>
            </a:endParaRPr>
          </a:p>
          <a:p>
            <a:pPr algn="l">
              <a:lnSpc>
                <a:spcPts val="1700"/>
              </a:lnSpc>
            </a:pPr>
            <a:r>
              <a:rPr lang="en-US" sz="1700" dirty="0">
                <a:solidFill>
                  <a:srgbClr val="43270E"/>
                </a:solidFill>
                <a:latin typeface="Montserrat"/>
                <a:ea typeface="Montserrat"/>
                <a:cs typeface="Montserrat"/>
                <a:sym typeface="Montserrat"/>
              </a:rPr>
              <a:t>8.     </a:t>
            </a:r>
            <a:r>
              <a:rPr lang="en-US" sz="1700" dirty="0" err="1">
                <a:solidFill>
                  <a:srgbClr val="43270E"/>
                </a:solidFill>
                <a:latin typeface="Montserrat"/>
                <a:ea typeface="Montserrat"/>
                <a:cs typeface="Montserrat"/>
                <a:sym typeface="Montserrat"/>
              </a:rPr>
              <a:t>Residens</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forskningsopphold</a:t>
            </a:r>
            <a:endParaRPr lang="en-US" sz="1700" dirty="0">
              <a:solidFill>
                <a:srgbClr val="43270E"/>
              </a:solidFill>
              <a:latin typeface="Montserrat"/>
              <a:ea typeface="Montserrat"/>
              <a:cs typeface="Montserrat"/>
              <a:sym typeface="Montserrat"/>
            </a:endParaRPr>
          </a:p>
          <a:p>
            <a:pPr algn="l">
              <a:lnSpc>
                <a:spcPts val="1700"/>
              </a:lnSpc>
            </a:pPr>
            <a:endParaRPr lang="en-US" sz="1700" dirty="0">
              <a:solidFill>
                <a:srgbClr val="43270E"/>
              </a:solidFill>
              <a:latin typeface="Montserrat"/>
              <a:ea typeface="Montserrat"/>
              <a:cs typeface="Montserrat"/>
              <a:sym typeface="Montserrat"/>
            </a:endParaRPr>
          </a:p>
          <a:p>
            <a:pPr algn="l">
              <a:lnSpc>
                <a:spcPts val="1700"/>
              </a:lnSpc>
            </a:pPr>
            <a:r>
              <a:rPr lang="en-US" sz="1700" dirty="0">
                <a:solidFill>
                  <a:srgbClr val="43270E"/>
                </a:solidFill>
                <a:latin typeface="Montserrat"/>
                <a:ea typeface="Montserrat"/>
                <a:cs typeface="Montserrat"/>
                <a:sym typeface="Montserrat"/>
              </a:rPr>
              <a:t>9.     </a:t>
            </a:r>
            <a:r>
              <a:rPr lang="en-US" sz="1700" dirty="0" err="1">
                <a:solidFill>
                  <a:srgbClr val="43270E"/>
                </a:solidFill>
                <a:latin typeface="Montserrat"/>
                <a:ea typeface="Montserrat"/>
                <a:cs typeface="Montserrat"/>
                <a:sym typeface="Montserrat"/>
              </a:rPr>
              <a:t>Medlemskap</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venneforening</a:t>
            </a:r>
            <a:endParaRPr lang="en-US" sz="1700" dirty="0">
              <a:solidFill>
                <a:srgbClr val="43270E"/>
              </a:solidFill>
              <a:latin typeface="Montserrat"/>
              <a:ea typeface="Montserrat"/>
              <a:cs typeface="Montserrat"/>
              <a:sym typeface="Montserrat"/>
            </a:endParaRPr>
          </a:p>
          <a:p>
            <a:pPr algn="l">
              <a:lnSpc>
                <a:spcPts val="1700"/>
              </a:lnSpc>
            </a:pPr>
            <a:endParaRPr lang="en-US" sz="1700" dirty="0">
              <a:solidFill>
                <a:srgbClr val="43270E"/>
              </a:solidFill>
              <a:latin typeface="Montserrat"/>
              <a:ea typeface="Montserrat"/>
              <a:cs typeface="Montserrat"/>
              <a:sym typeface="Montserrat"/>
            </a:endParaRPr>
          </a:p>
          <a:p>
            <a:pPr algn="l">
              <a:lnSpc>
                <a:spcPts val="1700"/>
              </a:lnSpc>
            </a:pPr>
            <a:r>
              <a:rPr lang="en-US" sz="1700" dirty="0">
                <a:solidFill>
                  <a:srgbClr val="43270E"/>
                </a:solidFill>
                <a:latin typeface="Montserrat"/>
                <a:ea typeface="Montserrat"/>
                <a:cs typeface="Montserrat"/>
                <a:sym typeface="Montserrat"/>
              </a:rPr>
              <a:t>10.    </a:t>
            </a:r>
            <a:r>
              <a:rPr lang="en-US" sz="1700" dirty="0" err="1">
                <a:solidFill>
                  <a:srgbClr val="43270E"/>
                </a:solidFill>
                <a:latin typeface="Montserrat"/>
                <a:ea typeface="Montserrat"/>
                <a:cs typeface="Montserrat"/>
                <a:sym typeface="Montserrat"/>
              </a:rPr>
              <a:t>Offentlige</a:t>
            </a:r>
            <a:r>
              <a:rPr lang="en-US" sz="1700" dirty="0">
                <a:solidFill>
                  <a:srgbClr val="43270E"/>
                </a:solidFill>
                <a:latin typeface="Montserrat"/>
                <a:ea typeface="Montserrat"/>
                <a:cs typeface="Montserrat"/>
                <a:sym typeface="Montserrat"/>
              </a:rPr>
              <a:t> </a:t>
            </a:r>
            <a:r>
              <a:rPr lang="en-US" sz="1700" dirty="0" err="1">
                <a:solidFill>
                  <a:srgbClr val="43270E"/>
                </a:solidFill>
                <a:latin typeface="Montserrat"/>
                <a:ea typeface="Montserrat"/>
                <a:cs typeface="Montserrat"/>
                <a:sym typeface="Montserrat"/>
              </a:rPr>
              <a:t>driftstilskudd</a:t>
            </a:r>
            <a:endParaRPr lang="en-US" sz="1700" dirty="0">
              <a:solidFill>
                <a:srgbClr val="43270E"/>
              </a:solidFill>
              <a:latin typeface="Montserrat"/>
              <a:ea typeface="Montserrat"/>
              <a:cs typeface="Montserrat"/>
              <a:sym typeface="Montserrat"/>
            </a:endParaRPr>
          </a:p>
          <a:p>
            <a:pPr algn="l">
              <a:lnSpc>
                <a:spcPts val="1700"/>
              </a:lnSpc>
            </a:pPr>
            <a:endParaRPr lang="en-US" sz="1700" dirty="0">
              <a:solidFill>
                <a:srgbClr val="43270E"/>
              </a:solidFill>
              <a:latin typeface="Montserrat"/>
              <a:ea typeface="Montserrat"/>
              <a:cs typeface="Montserrat"/>
              <a:sym typeface="Montserrat"/>
            </a:endParaRPr>
          </a:p>
          <a:p>
            <a:pPr algn="l">
              <a:lnSpc>
                <a:spcPts val="1700"/>
              </a:lnSpc>
            </a:pPr>
            <a:r>
              <a:rPr lang="en-US" sz="1700" dirty="0">
                <a:solidFill>
                  <a:srgbClr val="43270E"/>
                </a:solidFill>
                <a:latin typeface="Montserrat"/>
                <a:ea typeface="Montserrat"/>
                <a:cs typeface="Montserrat"/>
                <a:sym typeface="Montserrat"/>
              </a:rPr>
              <a:t> 11.   </a:t>
            </a:r>
            <a:r>
              <a:rPr lang="en-US" sz="1700" dirty="0" err="1">
                <a:solidFill>
                  <a:srgbClr val="43270E"/>
                </a:solidFill>
                <a:latin typeface="Montserrat"/>
                <a:ea typeface="Montserrat"/>
                <a:cs typeface="Montserrat"/>
                <a:sym typeface="Montserrat"/>
              </a:rPr>
              <a:t>Prosjektmidler</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støtteordninger</a:t>
            </a:r>
            <a:endParaRPr lang="en-US" sz="1700" dirty="0">
              <a:solidFill>
                <a:srgbClr val="43270E"/>
              </a:solidFill>
              <a:latin typeface="Montserrat"/>
              <a:ea typeface="Montserrat"/>
              <a:cs typeface="Montserrat"/>
              <a:sym typeface="Montserrat"/>
            </a:endParaRPr>
          </a:p>
          <a:p>
            <a:pPr algn="l">
              <a:lnSpc>
                <a:spcPts val="1700"/>
              </a:lnSpc>
            </a:pPr>
            <a:endParaRPr lang="en-US" sz="1700" dirty="0">
              <a:solidFill>
                <a:srgbClr val="43270E"/>
              </a:solidFill>
              <a:latin typeface="Montserrat"/>
              <a:ea typeface="Montserrat"/>
              <a:cs typeface="Montserrat"/>
              <a:sym typeface="Montserrat"/>
            </a:endParaRPr>
          </a:p>
          <a:p>
            <a:pPr algn="l">
              <a:lnSpc>
                <a:spcPts val="1700"/>
              </a:lnSpc>
            </a:pPr>
            <a:r>
              <a:rPr lang="en-US" sz="1700" dirty="0">
                <a:solidFill>
                  <a:srgbClr val="43270E"/>
                </a:solidFill>
                <a:latin typeface="Montserrat"/>
                <a:ea typeface="Montserrat"/>
                <a:cs typeface="Montserrat"/>
                <a:sym typeface="Montserrat"/>
              </a:rPr>
              <a:t>12.    </a:t>
            </a:r>
            <a:r>
              <a:rPr lang="en-US" sz="1700" dirty="0" err="1">
                <a:solidFill>
                  <a:srgbClr val="43270E"/>
                </a:solidFill>
                <a:latin typeface="Montserrat"/>
                <a:ea typeface="Montserrat"/>
                <a:cs typeface="Montserrat"/>
                <a:sym typeface="Montserrat"/>
              </a:rPr>
              <a:t>Sponsing</a:t>
            </a:r>
            <a:r>
              <a:rPr lang="en-US" sz="1700" dirty="0">
                <a:solidFill>
                  <a:srgbClr val="43270E"/>
                </a:solidFill>
                <a:latin typeface="Montserrat"/>
                <a:ea typeface="Montserrat"/>
                <a:cs typeface="Montserrat"/>
                <a:sym typeface="Montserrat"/>
              </a:rPr>
              <a:t> og </a:t>
            </a:r>
            <a:r>
              <a:rPr lang="en-US" sz="1700" dirty="0" err="1">
                <a:solidFill>
                  <a:srgbClr val="43270E"/>
                </a:solidFill>
                <a:latin typeface="Montserrat"/>
                <a:ea typeface="Montserrat"/>
                <a:cs typeface="Montserrat"/>
                <a:sym typeface="Montserrat"/>
              </a:rPr>
              <a:t>partnerskap</a:t>
            </a:r>
            <a:endParaRPr lang="en-US" sz="1700" dirty="0">
              <a:solidFill>
                <a:srgbClr val="43270E"/>
              </a:solidFill>
              <a:latin typeface="Montserrat"/>
              <a:ea typeface="Montserrat"/>
              <a:cs typeface="Montserrat"/>
              <a:sym typeface="Montserrat"/>
            </a:endParaRPr>
          </a:p>
          <a:p>
            <a:pPr algn="l">
              <a:lnSpc>
                <a:spcPts val="1700"/>
              </a:lnSpc>
            </a:pPr>
            <a:endParaRPr lang="en-US" sz="1700" dirty="0">
              <a:solidFill>
                <a:srgbClr val="43270E"/>
              </a:solidFill>
              <a:latin typeface="Montserrat"/>
              <a:ea typeface="Montserrat"/>
              <a:cs typeface="Montserrat"/>
              <a:sym typeface="Montserrat"/>
            </a:endParaRPr>
          </a:p>
          <a:p>
            <a:pPr algn="l">
              <a:lnSpc>
                <a:spcPts val="2227"/>
              </a:lnSpc>
            </a:pPr>
            <a:r>
              <a:rPr lang="en-US" sz="1700" b="1" dirty="0">
                <a:solidFill>
                  <a:srgbClr val="735442"/>
                </a:solidFill>
                <a:latin typeface="Montserrat Bold"/>
                <a:ea typeface="Montserrat Bold"/>
                <a:cs typeface="Montserrat Bold"/>
                <a:sym typeface="Montserrat Bold"/>
              </a:rPr>
              <a:t>Et </a:t>
            </a:r>
            <a:r>
              <a:rPr lang="en-US" sz="1700" b="1" dirty="0" err="1">
                <a:solidFill>
                  <a:srgbClr val="735442"/>
                </a:solidFill>
                <a:latin typeface="Montserrat Bold"/>
                <a:ea typeface="Montserrat Bold"/>
                <a:cs typeface="Montserrat Bold"/>
                <a:sym typeface="Montserrat Bold"/>
              </a:rPr>
              <a:t>realistisk</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bilde</a:t>
            </a:r>
            <a:r>
              <a:rPr lang="en-US" sz="1700" b="1" dirty="0">
                <a:solidFill>
                  <a:srgbClr val="735442"/>
                </a:solidFill>
                <a:latin typeface="Montserrat Bold"/>
                <a:ea typeface="Montserrat Bold"/>
                <a:cs typeface="Montserrat Bold"/>
                <a:sym typeface="Montserrat Bold"/>
              </a:rPr>
              <a:t> av </a:t>
            </a:r>
            <a:r>
              <a:rPr lang="en-US" sz="1700" b="1" dirty="0" err="1">
                <a:solidFill>
                  <a:srgbClr val="735442"/>
                </a:solidFill>
                <a:latin typeface="Montserrat Bold"/>
                <a:ea typeface="Montserrat Bold"/>
                <a:cs typeface="Montserrat Bold"/>
                <a:sym typeface="Montserrat Bold"/>
              </a:rPr>
              <a:t>mulige</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inntektstkilder</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vil</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bli</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grundig</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kartlagt</a:t>
            </a:r>
            <a:r>
              <a:rPr lang="en-US" sz="1700" b="1" dirty="0">
                <a:solidFill>
                  <a:srgbClr val="735442"/>
                </a:solidFill>
                <a:latin typeface="Montserrat Bold"/>
                <a:ea typeface="Montserrat Bold"/>
                <a:cs typeface="Montserrat Bold"/>
                <a:sym typeface="Montserrat Bold"/>
              </a:rPr>
              <a:t> og </a:t>
            </a:r>
            <a:r>
              <a:rPr lang="en-US" sz="1700" b="1" dirty="0" err="1">
                <a:solidFill>
                  <a:srgbClr val="735442"/>
                </a:solidFill>
                <a:latin typeface="Montserrat Bold"/>
                <a:ea typeface="Montserrat Bold"/>
                <a:cs typeface="Montserrat Bold"/>
                <a:sym typeface="Montserrat Bold"/>
              </a:rPr>
              <a:t>kvalitetssikret</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gjennom</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en</a:t>
            </a:r>
            <a:r>
              <a:rPr lang="en-US" sz="1700" b="1" dirty="0">
                <a:solidFill>
                  <a:srgbClr val="735442"/>
                </a:solidFill>
                <a:latin typeface="Montserrat Bold"/>
                <a:ea typeface="Montserrat Bold"/>
                <a:cs typeface="Montserrat Bold"/>
                <a:sym typeface="Montserrat Bold"/>
              </a:rPr>
              <a:t> </a:t>
            </a:r>
            <a:r>
              <a:rPr lang="en-US" sz="1700" b="1" dirty="0" err="1">
                <a:solidFill>
                  <a:srgbClr val="735442"/>
                </a:solidFill>
                <a:latin typeface="Montserrat Bold"/>
                <a:ea typeface="Montserrat Bold"/>
                <a:cs typeface="Montserrat Bold"/>
                <a:sym typeface="Montserrat Bold"/>
              </a:rPr>
              <a:t>mulighetsstudie</a:t>
            </a:r>
            <a:r>
              <a:rPr lang="en-US" sz="1700" b="1" dirty="0">
                <a:solidFill>
                  <a:srgbClr val="735442"/>
                </a:solidFill>
                <a:latin typeface="Montserrat Bold"/>
                <a:ea typeface="Montserrat Bold"/>
                <a:cs typeface="Montserrat Bold"/>
                <a:sym typeface="Montserrat Bold"/>
              </a:rPr>
              <a:t> og et </a:t>
            </a:r>
            <a:r>
              <a:rPr lang="en-US" sz="1700" b="1" dirty="0" err="1">
                <a:solidFill>
                  <a:srgbClr val="735442"/>
                </a:solidFill>
                <a:latin typeface="Montserrat Bold"/>
                <a:ea typeface="Montserrat Bold"/>
                <a:cs typeface="Montserrat Bold"/>
                <a:sym typeface="Montserrat Bold"/>
              </a:rPr>
              <a:t>forprosjekt</a:t>
            </a:r>
            <a:r>
              <a:rPr lang="en-US" sz="1700" b="1" dirty="0">
                <a:solidFill>
                  <a:srgbClr val="735442"/>
                </a:solidFill>
                <a:latin typeface="Montserrat Bold"/>
                <a:ea typeface="Montserrat Bold"/>
                <a:cs typeface="Montserrat Bold"/>
                <a:sym typeface="Montserrat Bold"/>
              </a:rPr>
              <a:t>.</a:t>
            </a:r>
          </a:p>
          <a:p>
            <a:pPr algn="ctr">
              <a:lnSpc>
                <a:spcPts val="2040"/>
              </a:lnSpc>
              <a:spcBef>
                <a:spcPct val="0"/>
              </a:spcBef>
            </a:pPr>
            <a:endParaRPr lang="en-US" sz="1700" b="1" dirty="0">
              <a:solidFill>
                <a:srgbClr val="735442"/>
              </a:solidFill>
              <a:latin typeface="Montserrat Bold"/>
              <a:ea typeface="Montserrat Bold"/>
              <a:cs typeface="Montserrat Bold"/>
              <a:sym typeface="Montserrat Bold"/>
            </a:endParaRPr>
          </a:p>
        </p:txBody>
      </p:sp>
      <p:sp>
        <p:nvSpPr>
          <p:cNvPr id="5" name="TextBox 5"/>
          <p:cNvSpPr txBox="1"/>
          <p:nvPr/>
        </p:nvSpPr>
        <p:spPr>
          <a:xfrm>
            <a:off x="5011437" y="1785937"/>
            <a:ext cx="6836465" cy="264290"/>
          </a:xfrm>
          <a:prstGeom prst="rect">
            <a:avLst/>
          </a:prstGeom>
        </p:spPr>
        <p:txBody>
          <a:bodyPr lIns="0" tIns="0" rIns="0" bIns="0" rtlCol="0" anchor="t">
            <a:spAutoFit/>
          </a:bodyPr>
          <a:lstStyle/>
          <a:p>
            <a:pPr algn="ctr">
              <a:lnSpc>
                <a:spcPts val="2232"/>
              </a:lnSpc>
              <a:spcBef>
                <a:spcPct val="0"/>
              </a:spcBef>
            </a:pPr>
            <a:r>
              <a:rPr lang="en-US" sz="1594" b="1" spc="250">
                <a:solidFill>
                  <a:srgbClr val="000000"/>
                </a:solidFill>
                <a:latin typeface="Montserrat Bold"/>
                <a:ea typeface="Montserrat Bold"/>
                <a:cs typeface="Montserrat Bold"/>
                <a:sym typeface="Montserrat Bold"/>
              </a:rPr>
              <a:t>OVERSIKT: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1829</Words>
  <Application>Microsoft Office PowerPoint</Application>
  <PresentationFormat>Egendefinert</PresentationFormat>
  <Paragraphs>217</Paragraphs>
  <Slides>14</Slides>
  <Notes>1</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14</vt:i4>
      </vt:variant>
    </vt:vector>
  </HeadingPairs>
  <TitlesOfParts>
    <vt:vector size="24" baseType="lpstr">
      <vt:lpstr>Old Standard</vt:lpstr>
      <vt:lpstr>Calibri</vt:lpstr>
      <vt:lpstr>Arial</vt:lpstr>
      <vt:lpstr>Montserrat Bold</vt:lpstr>
      <vt:lpstr>Montserrat</vt:lpstr>
      <vt:lpstr>Birthstone</vt:lpstr>
      <vt:lpstr>Open Sans</vt:lpstr>
      <vt:lpstr>Old Standard Italics</vt:lpstr>
      <vt:lpstr>Aptos</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Kopi av Henrik_Wergeland_Museum</dc:title>
  <dc:creator>Nicole Form Arkitekter</dc:creator>
  <cp:lastModifiedBy>Nicole Form Arkitekter</cp:lastModifiedBy>
  <cp:revision>4</cp:revision>
  <dcterms:created xsi:type="dcterms:W3CDTF">2006-08-16T00:00:00Z</dcterms:created>
  <dcterms:modified xsi:type="dcterms:W3CDTF">2026-03-07T17:28:08Z</dcterms:modified>
  <dc:identifier>DAHCueHWWBA</dc:identifier>
</cp:coreProperties>
</file>